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006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abdrahmanova\Desktop\&#1055;&#1080;&#1089;&#1100;&#1084;&#1072;\2024\26.04.2024%20&#1043;&#1086;&#1076;&#1086;&#1074;&#1086;&#1081;%20&#1072;&#1082;&#1090;&#1091;&#1072;&#1088;&#1085;&#1099;&#1081;%20&#1086;&#1090;&#1095;&#1077;&#1090;%20&#1079;&#1072;%202023%20&#1075;&#1086;&#1076;\&#1043;&#1088;&#1072;&#1092;&#1080;&#1082;&#1080;%20&#1076;&#1083;&#1103;%20&#1043;&#1040;&#1054;%20&#1079;&#1072;%202023%20&#1075;&#1086;&#1076;\&#1043;&#1088;&#1072;&#1092;&#1080;&#1082;&#1080;%20&#1089;&#1090;&#1086;&#1093;&#1072;&#1089;&#1090;&#1080;&#1082;&#1072;%20&#1087;&#1086;%20&#1089;&#1086;&#1089;&#1090;&#1086;&#1103;&#1085;&#1080;&#1102;%20&#1085;&#1072;%2001.01.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sapin\Desktop\&#1044;&#1077;&#1084;&#1086;&#1075;&#1088;&#1072;&#1092;&#1080;&#1103;%202024\&#1050;&#1047;&#1044;%20&#1075;&#1088;&#1072;&#1092;&#1080;&#1082;&#1080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abdrahmanova\Desktop\&#1055;&#1080;&#1089;&#1100;&#1084;&#1072;\2024\26.04.2024%20&#1043;&#1086;&#1076;&#1086;&#1074;&#1086;&#1081;%20&#1072;&#1082;&#1090;&#1091;&#1072;&#1088;&#1085;&#1099;&#1081;%20&#1086;&#1090;&#1095;&#1077;&#1090;%20&#1079;&#1072;%202023%20&#1075;&#1086;&#1076;\&#1043;&#1088;&#1072;&#1092;&#1080;&#1082;&#1080;%20&#1076;&#1083;&#1103;%20&#1043;&#1040;&#1054;%20&#1079;&#1072;%202023%20&#1075;&#1086;&#1076;\&#1043;&#1088;&#1072;&#1092;&#1080;&#1082;&#1080;%20&#1089;&#1090;&#1086;&#1093;&#1072;&#1089;&#1090;&#1080;&#1082;&#1072;%20&#1087;&#1086;%20&#1089;&#1086;&#1089;&#1090;&#1086;&#1103;&#1085;&#1080;&#1102;%20&#1085;&#1072;%2001.01.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31.0.110\&#1076;&#1089;&#1088;&#1072;&#1088;\&#1054;&#1040;&#1056;&#1055;\&#1040;&#1073;&#1099;&#1083;&#1072;&#1081;\&#1044;&#1077;&#1084;&#1086;&#1075;&#1088;&#1072;&#1092;&#1080;&#1103;\&#1043;&#1088;&#1072;&#1092;&#1080;&#1082;&#1080;%20&#1089;&#1090;&#1086;&#1093;&#1072;&#1089;&#1090;&#1080;&#1082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31.0.110\&#1076;&#1089;&#1088;&#1072;&#1088;\&#1054;&#1040;&#1056;&#1055;\&#1040;&#1073;&#1099;&#1083;&#1072;&#1081;\&#1044;&#1077;&#1084;&#1086;&#1075;&#1088;&#1072;&#1092;&#1080;&#1103;\&#1043;&#1088;&#1072;&#1092;&#1080;&#1082;&#1080;%20&#1089;&#1090;&#1086;&#1093;&#1072;&#1089;&#1090;&#1080;&#1082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abdrahmanova\Desktop\&#1055;&#1080;&#1089;&#1100;&#1084;&#1072;\2024\26.04.2024%20&#1043;&#1086;&#1076;&#1086;&#1074;&#1086;&#1081;%20&#1072;&#1082;&#1090;&#1091;&#1072;&#1088;&#1085;&#1099;&#1081;%20&#1086;&#1090;&#1095;&#1077;&#1090;%20&#1079;&#1072;%202023%20&#1075;&#1086;&#1076;\&#1043;&#1088;&#1072;&#1092;&#1080;&#1082;&#1080;%20&#1089;&#1090;&#1086;&#1093;&#1072;&#1089;&#1090;&#1080;&#1082;&#1072;%20&#1087;&#1086;%20&#1089;&#1086;&#1089;&#1090;&#1086;&#1103;&#1085;&#1080;&#1102;%20&#1085;&#1072;%2001.01.2023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31.0.110\&#1076;&#1089;&#1088;&#1072;&#1088;\&#1054;&#1040;&#1056;&#1055;\&#1040;&#1073;&#1099;&#1083;&#1072;&#1081;\&#1044;&#1077;&#1084;&#1086;&#1075;&#1088;&#1072;&#1092;&#1080;&#1103;\&#1043;&#1088;&#1072;&#1092;&#1080;&#1082;&#1080;%20&#1089;&#1090;&#1086;&#1093;&#1072;&#1089;&#1090;&#1080;&#108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abdrahmanova\Desktop\&#1055;&#1080;&#1089;&#1100;&#1084;&#1072;\2024\26.04.2024%20&#1043;&#1086;&#1076;&#1086;&#1074;&#1086;&#1081;%20&#1072;&#1082;&#1090;&#1091;&#1072;&#1088;&#1085;&#1099;&#1081;%20&#1086;&#1090;&#1095;&#1077;&#1090;%20&#1079;&#1072;%202023%20&#1075;&#1086;&#1076;\&#1043;&#1088;&#1072;&#1092;&#1080;&#1082;&#1080;%20&#1076;&#1083;&#1103;%20&#1043;&#1040;&#1054;%20&#1079;&#1072;%202023%20&#1075;&#1086;&#1076;\&#1043;&#1088;&#1072;&#1092;&#1080;&#1082;&#1080;%20&#1089;&#1090;&#1086;&#1093;&#1072;&#1089;&#1090;&#1080;&#1082;&#1072;%20&#1087;&#1086;%20&#1089;&#1086;&#1089;&#1090;&#1086;&#1103;&#1085;&#1080;&#1102;%20&#1085;&#1072;%2001.01.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abdrahmanova\Desktop\&#1055;&#1080;&#1089;&#1100;&#1084;&#1072;\2024\26.04.2024%20&#1043;&#1086;&#1076;&#1086;&#1074;&#1086;&#1081;%20&#1072;&#1082;&#1090;&#1091;&#1072;&#1088;&#1085;&#1099;&#1081;%20&#1086;&#1090;&#1095;&#1077;&#1090;%20&#1079;&#1072;%202023%20&#1075;&#1086;&#1076;\&#1043;&#1088;&#1072;&#1092;&#1080;&#1082;&#1080;%20&#1076;&#1083;&#1103;%20&#1043;&#1040;&#1054;%20&#1079;&#1072;%202023%20&#1075;&#1086;&#1076;\&#1043;&#1088;&#1072;&#1092;&#1080;&#1082;&#1080;%20&#1089;&#1090;&#1086;&#1093;&#1072;&#1089;&#1090;&#1080;&#1082;&#1072;%20&#1087;&#1086;%20&#1089;&#1086;&#1089;&#1090;&#1086;&#1103;&#1085;&#1080;&#1102;%20&#1085;&#1072;%2001.01.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zhexembay\Documents\23-11.%20&#1044;&#1077;&#1084;&#1086;&#1075;&#1088;&#1072;&#1092;&#1080;&#1103;%202023\Book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2581546050224"/>
          <c:y val="5.7899997091627069E-2"/>
          <c:w val="0.81155927562547836"/>
          <c:h val="0.782433999222645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'Пирамида на 01.01.2023'!$B$1</c:f>
              <c:strCache>
                <c:ptCount val="1"/>
                <c:pt idx="0">
                  <c:v>Ерлер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E2E-462A-9BAD-27717C7E1C7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E2E-462A-9BAD-27717C7E1C70}"/>
              </c:ext>
            </c:extLst>
          </c:dPt>
          <c:cat>
            <c:strRef>
              <c:f>'Пирамида на 01.01.2023'!$A$2:$A$22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'Пирамида на 01.01.2023'!$B$2:$B$22</c:f>
              <c:numCache>
                <c:formatCode>General</c:formatCode>
                <c:ptCount val="21"/>
                <c:pt idx="0">
                  <c:v>-1060.69</c:v>
                </c:pt>
                <c:pt idx="1">
                  <c:v>-1005.593</c:v>
                </c:pt>
                <c:pt idx="2">
                  <c:v>-935.7</c:v>
                </c:pt>
                <c:pt idx="3">
                  <c:v>-729.048</c:v>
                </c:pt>
                <c:pt idx="4">
                  <c:v>-573.20000000000005</c:v>
                </c:pt>
                <c:pt idx="5">
                  <c:v>-654.15300000000002</c:v>
                </c:pt>
                <c:pt idx="6">
                  <c:v>-775.02599999999995</c:v>
                </c:pt>
                <c:pt idx="7">
                  <c:v>-751.154</c:v>
                </c:pt>
                <c:pt idx="8">
                  <c:v>-620.25400000000002</c:v>
                </c:pt>
                <c:pt idx="9">
                  <c:v>-559.38499999999999</c:v>
                </c:pt>
                <c:pt idx="10">
                  <c:v>-495.72699999999998</c:v>
                </c:pt>
                <c:pt idx="11">
                  <c:v>-456.72</c:v>
                </c:pt>
                <c:pt idx="12">
                  <c:v>-413.68599999999998</c:v>
                </c:pt>
                <c:pt idx="13">
                  <c:v>-279.85199999999998</c:v>
                </c:pt>
                <c:pt idx="14">
                  <c:v>-177.2</c:v>
                </c:pt>
                <c:pt idx="15">
                  <c:v>-70.382999999999996</c:v>
                </c:pt>
                <c:pt idx="16">
                  <c:v>-56.107999999999997</c:v>
                </c:pt>
                <c:pt idx="17">
                  <c:v>-22.673945581241011</c:v>
                </c:pt>
                <c:pt idx="18">
                  <c:v>-7.173910186926225</c:v>
                </c:pt>
                <c:pt idx="19">
                  <c:v>-2.6211644729565315</c:v>
                </c:pt>
                <c:pt idx="20">
                  <c:v>-1.3529797588762305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2E-462A-9BAD-27717C7E1C70}"/>
            </c:ext>
          </c:extLst>
        </c:ser>
        <c:ser>
          <c:idx val="1"/>
          <c:order val="1"/>
          <c:tx>
            <c:strRef>
              <c:f>'Пирамида на 01.01.2023'!$C$1</c:f>
              <c:strCache>
                <c:ptCount val="1"/>
                <c:pt idx="0">
                  <c:v>Әйелдер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E2E-462A-9BAD-27717C7E1C7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E2E-462A-9BAD-27717C7E1C70}"/>
              </c:ext>
            </c:extLst>
          </c:dPt>
          <c:cat>
            <c:strRef>
              <c:f>'Пирамида на 01.01.2023'!$A$2:$A$22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'Пирамида на 01.01.2023'!$C$2:$C$22</c:f>
              <c:numCache>
                <c:formatCode>General</c:formatCode>
                <c:ptCount val="21"/>
                <c:pt idx="0">
                  <c:v>998.26199999999994</c:v>
                </c:pt>
                <c:pt idx="1">
                  <c:v>947.98800000000006</c:v>
                </c:pt>
                <c:pt idx="2">
                  <c:v>887.21900000000005</c:v>
                </c:pt>
                <c:pt idx="3">
                  <c:v>693.08500000000004</c:v>
                </c:pt>
                <c:pt idx="4">
                  <c:v>550.25099999999998</c:v>
                </c:pt>
                <c:pt idx="5">
                  <c:v>632.76499999999999</c:v>
                </c:pt>
                <c:pt idx="6">
                  <c:v>759.44600000000003</c:v>
                </c:pt>
                <c:pt idx="7">
                  <c:v>747.06100000000004</c:v>
                </c:pt>
                <c:pt idx="8">
                  <c:v>638.02499999999998</c:v>
                </c:pt>
                <c:pt idx="9">
                  <c:v>601.08600000000001</c:v>
                </c:pt>
                <c:pt idx="10">
                  <c:v>551.03499999999997</c:v>
                </c:pt>
                <c:pt idx="11">
                  <c:v>527.81899999999996</c:v>
                </c:pt>
                <c:pt idx="12">
                  <c:v>523.86099999999999</c:v>
                </c:pt>
                <c:pt idx="13">
                  <c:v>399.89499999999998</c:v>
                </c:pt>
                <c:pt idx="14">
                  <c:v>297.99200000000002</c:v>
                </c:pt>
                <c:pt idx="15">
                  <c:v>135.98699999999999</c:v>
                </c:pt>
                <c:pt idx="16">
                  <c:v>137.429</c:v>
                </c:pt>
                <c:pt idx="17">
                  <c:v>65.339484596731367</c:v>
                </c:pt>
                <c:pt idx="18">
                  <c:v>19.443311379909026</c:v>
                </c:pt>
                <c:pt idx="19">
                  <c:v>4.0220423858924139</c:v>
                </c:pt>
                <c:pt idx="20">
                  <c:v>1.0951616374671775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2E-462A-9BAD-27717C7E1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775599"/>
        <c:axId val="127790159"/>
      </c:barChart>
      <c:catAx>
        <c:axId val="127775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790159"/>
        <c:crossesAt val="-1500000"/>
        <c:auto val="1"/>
        <c:lblAlgn val="ctr"/>
        <c:lblOffset val="100"/>
        <c:noMultiLvlLbl val="0"/>
      </c:catAx>
      <c:valAx>
        <c:axId val="127790159"/>
        <c:scaling>
          <c:orientation val="minMax"/>
          <c:max val="1250"/>
          <c:min val="-1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775599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Солидарная пенсия</c:v>
                </c:pt>
              </c:strCache>
            </c:strRef>
          </c:tx>
          <c:spPr>
            <a:ln w="34925" cap="rnd">
              <a:solidFill>
                <a:srgbClr val="F25F5F"/>
              </a:solidFill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Лист1!$D$4:$H$4</c:f>
              <c:numCache>
                <c:formatCode>0%</c:formatCode>
                <c:ptCount val="5"/>
                <c:pt idx="0">
                  <c:v>0.22770000000000001</c:v>
                </c:pt>
                <c:pt idx="1">
                  <c:v>9.905395269930449E-2</c:v>
                </c:pt>
                <c:pt idx="2">
                  <c:v>7.9081999726389844E-3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AD-4C4B-9C32-B34A055FDEA7}"/>
            </c:ext>
          </c:extLst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Базовая пенсия</c:v>
                </c:pt>
              </c:strCache>
            </c:strRef>
          </c:tx>
          <c:spPr>
            <a:ln w="34925" cap="rnd">
              <a:solidFill>
                <a:srgbClr val="DAAA00"/>
              </a:solidFill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Лист1!$D$5:$H$5</c:f>
              <c:numCache>
                <c:formatCode>0%</c:formatCode>
                <c:ptCount val="5"/>
                <c:pt idx="0">
                  <c:v>0.104</c:v>
                </c:pt>
                <c:pt idx="1">
                  <c:v>9.6681658539062826E-2</c:v>
                </c:pt>
                <c:pt idx="2">
                  <c:v>7.6736517239497037E-2</c:v>
                </c:pt>
                <c:pt idx="3">
                  <c:v>6.4608110602308505E-2</c:v>
                </c:pt>
                <c:pt idx="4">
                  <c:v>5.2636588556340666E-2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AD-4C4B-9C32-B34A055FDEA7}"/>
            </c:ext>
          </c:extLst>
        </c:ser>
        <c:ser>
          <c:idx val="2"/>
          <c:order val="2"/>
          <c:tx>
            <c:strRef>
              <c:f>Лист1!$B$6</c:f>
              <c:strCache>
                <c:ptCount val="1"/>
                <c:pt idx="0">
                  <c:v>10% ОПВ (без изъятий)</c:v>
                </c:pt>
              </c:strCache>
            </c:strRef>
          </c:tx>
          <c:spPr>
            <a:ln w="34925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Лист1!$D$6:$H$6</c:f>
              <c:numCache>
                <c:formatCode>0%</c:formatCode>
                <c:ptCount val="5"/>
                <c:pt idx="0">
                  <c:v>8.8400000000000006E-2</c:v>
                </c:pt>
                <c:pt idx="1">
                  <c:v>8.7015520190344475E-2</c:v>
                </c:pt>
                <c:pt idx="2">
                  <c:v>0.11964053667305583</c:v>
                </c:pt>
                <c:pt idx="3">
                  <c:v>0.19359501611510987</c:v>
                </c:pt>
                <c:pt idx="4">
                  <c:v>0.2262312584827964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AD-4C4B-9C32-B34A055FDEA7}"/>
            </c:ext>
          </c:extLst>
        </c:ser>
        <c:ser>
          <c:idx val="3"/>
          <c:order val="3"/>
          <c:tx>
            <c:strRef>
              <c:f>Лист1!$B$7</c:f>
              <c:strCache>
                <c:ptCount val="1"/>
                <c:pt idx="0">
                  <c:v>10% ОПВ (с изъятиями)</c:v>
                </c:pt>
              </c:strCache>
            </c:strRef>
          </c:tx>
          <c:spPr>
            <a:ln w="28575" cap="rnd">
              <a:solidFill>
                <a:srgbClr val="00864F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Лист1!$D$7:$H$7</c:f>
              <c:numCache>
                <c:formatCode>0%</c:formatCode>
                <c:ptCount val="5"/>
                <c:pt idx="0">
                  <c:v>8.8400000000000006E-2</c:v>
                </c:pt>
                <c:pt idx="1">
                  <c:v>8.2102110379888765E-2</c:v>
                </c:pt>
                <c:pt idx="2">
                  <c:v>8.9699625116957352E-2</c:v>
                </c:pt>
                <c:pt idx="3">
                  <c:v>9.608375468940078E-2</c:v>
                </c:pt>
                <c:pt idx="4">
                  <c:v>9.4359270970579612E-2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AD-4C4B-9C32-B34A055FDEA7}"/>
            </c:ext>
          </c:extLst>
        </c:ser>
        <c:ser>
          <c:idx val="4"/>
          <c:order val="4"/>
          <c:tx>
            <c:strRef>
              <c:f>Лист1!$B$8</c:f>
              <c:strCache>
                <c:ptCount val="1"/>
                <c:pt idx="0">
                  <c:v>Всего (1) </c:v>
                </c:pt>
              </c:strCache>
            </c:strRef>
          </c:tx>
          <c:spPr>
            <a:ln w="539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Лист1!$D$8:$H$8</c:f>
              <c:numCache>
                <c:formatCode>0%</c:formatCode>
                <c:ptCount val="5"/>
                <c:pt idx="0">
                  <c:v>0.42010000000000003</c:v>
                </c:pt>
                <c:pt idx="1">
                  <c:v>0.28275113142871178</c:v>
                </c:pt>
                <c:pt idx="2">
                  <c:v>0.20428525388519186</c:v>
                </c:pt>
                <c:pt idx="3">
                  <c:v>0.25820312671741841</c:v>
                </c:pt>
                <c:pt idx="4">
                  <c:v>0.27886784703913708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EAD-4C4B-9C32-B34A055FDEA7}"/>
            </c:ext>
          </c:extLst>
        </c:ser>
        <c:ser>
          <c:idx val="5"/>
          <c:order val="5"/>
          <c:tx>
            <c:strRef>
              <c:f>Лист1!$B$9</c:f>
              <c:strCache>
                <c:ptCount val="1"/>
                <c:pt idx="0">
                  <c:v>(без изъятий)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Лист1!$D$9:$H$9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EAD-4C4B-9C32-B34A055FDEA7}"/>
            </c:ext>
          </c:extLst>
        </c:ser>
        <c:ser>
          <c:idx val="6"/>
          <c:order val="6"/>
          <c:tx>
            <c:strRef>
              <c:f>Лист1!$B$10</c:f>
              <c:strCache>
                <c:ptCount val="1"/>
                <c:pt idx="0">
                  <c:v>Всего (2) 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Лист1!$D$10:$H$10</c:f>
              <c:numCache>
                <c:formatCode>0%</c:formatCode>
                <c:ptCount val="5"/>
                <c:pt idx="0">
                  <c:v>0.42010000000000003</c:v>
                </c:pt>
                <c:pt idx="1">
                  <c:v>0.27783772161825604</c:v>
                </c:pt>
                <c:pt idx="2">
                  <c:v>0.17434434232909338</c:v>
                </c:pt>
                <c:pt idx="3">
                  <c:v>0.16069186529170928</c:v>
                </c:pt>
                <c:pt idx="4">
                  <c:v>0.14699585952692029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EAD-4C4B-9C32-B34A055FDEA7}"/>
            </c:ext>
          </c:extLst>
        </c:ser>
        <c:ser>
          <c:idx val="7"/>
          <c:order val="7"/>
          <c:tx>
            <c:strRef>
              <c:f>Лист1!$B$11</c:f>
              <c:strCache>
                <c:ptCount val="1"/>
                <c:pt idx="0">
                  <c:v>(с изъятиями)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Лист1!$D$11:$H$11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EAD-4C4B-9C32-B34A055FD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799728"/>
        <c:axId val="473786000"/>
      </c:lineChart>
      <c:catAx>
        <c:axId val="473799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473786000"/>
        <c:crosses val="autoZero"/>
        <c:auto val="1"/>
        <c:lblAlgn val="ctr"/>
        <c:lblOffset val="100"/>
        <c:noMultiLvlLbl val="0"/>
      </c:catAx>
      <c:valAx>
        <c:axId val="4737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473799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2.1035397277498251E-2"/>
          <c:y val="0.79784010809814765"/>
          <c:w val="0.96212264795752933"/>
          <c:h val="0.12122966156666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37751651346054E-2"/>
          <c:y val="4.3581616481774964E-2"/>
          <c:w val="0.89115670806960312"/>
          <c:h val="0.72494478206072099"/>
        </c:manualLayout>
      </c:layout>
      <c:areaChart>
        <c:grouping val="stacked"/>
        <c:varyColors val="0"/>
        <c:ser>
          <c:idx val="4"/>
          <c:order val="4"/>
          <c:tx>
            <c:strRef>
              <c:f>'pop dynamics'!$E$2</c:f>
              <c:strCache>
                <c:ptCount val="1"/>
                <c:pt idx="0">
                  <c:v>Ниж. гран. довер. интервала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'pop dynamics'!$A$3:$A$62</c:f>
              <c:numCache>
                <c:formatCode>General</c:formatCode>
                <c:ptCount val="6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  <c:pt idx="51">
                  <c:v>2042</c:v>
                </c:pt>
                <c:pt idx="52">
                  <c:v>2043</c:v>
                </c:pt>
                <c:pt idx="53">
                  <c:v>2044</c:v>
                </c:pt>
                <c:pt idx="54">
                  <c:v>2045</c:v>
                </c:pt>
                <c:pt idx="55">
                  <c:v>2046</c:v>
                </c:pt>
                <c:pt idx="56">
                  <c:v>2047</c:v>
                </c:pt>
                <c:pt idx="57">
                  <c:v>2048</c:v>
                </c:pt>
                <c:pt idx="58">
                  <c:v>2049</c:v>
                </c:pt>
                <c:pt idx="59">
                  <c:v>2050</c:v>
                </c:pt>
              </c:numCache>
            </c:numRef>
          </c:cat>
          <c:val>
            <c:numRef>
              <c:f>'pop dynamics'!$E$3:$E$62</c:f>
              <c:numCache>
                <c:formatCode>General</c:formatCode>
                <c:ptCount val="60"/>
                <c:pt idx="31" formatCode="0.0">
                  <c:v>19766.807000000001</c:v>
                </c:pt>
                <c:pt idx="32" formatCode="0.0">
                  <c:v>19958.46917653432</c:v>
                </c:pt>
                <c:pt idx="33" formatCode="0.0">
                  <c:v>20160.926347354267</c:v>
                </c:pt>
                <c:pt idx="34" formatCode="0.0">
                  <c:v>20362.547597972458</c:v>
                </c:pt>
                <c:pt idx="35" formatCode="0.0">
                  <c:v>20565.120974843208</c:v>
                </c:pt>
                <c:pt idx="36" formatCode="0.0">
                  <c:v>20770.427347201425</c:v>
                </c:pt>
                <c:pt idx="37" formatCode="0.0">
                  <c:v>20979.2886783227</c:v>
                </c:pt>
                <c:pt idx="38" formatCode="0.0">
                  <c:v>21192.413980104291</c:v>
                </c:pt>
                <c:pt idx="39" formatCode="0.0">
                  <c:v>21411.157531193785</c:v>
                </c:pt>
                <c:pt idx="40" formatCode="0.0">
                  <c:v>21632.712595796831</c:v>
                </c:pt>
                <c:pt idx="41" formatCode="0.0">
                  <c:v>21857.338188122034</c:v>
                </c:pt>
                <c:pt idx="42" formatCode="0.0">
                  <c:v>22086.393329462418</c:v>
                </c:pt>
                <c:pt idx="43" formatCode="0.0">
                  <c:v>22318.11773936313</c:v>
                </c:pt>
                <c:pt idx="44" formatCode="0.0">
                  <c:v>22554.067331362778</c:v>
                </c:pt>
                <c:pt idx="45" formatCode="0.0">
                  <c:v>22793.399640495798</c:v>
                </c:pt>
                <c:pt idx="46" formatCode="0.0">
                  <c:v>23034.340222005627</c:v>
                </c:pt>
                <c:pt idx="47" formatCode="0.0">
                  <c:v>23278.863505030171</c:v>
                </c:pt>
                <c:pt idx="48" formatCode="0.0">
                  <c:v>23525.804816334243</c:v>
                </c:pt>
                <c:pt idx="49" formatCode="0.0">
                  <c:v>23775.174994429985</c:v>
                </c:pt>
                <c:pt idx="50" formatCode="0.0">
                  <c:v>24027.951921137745</c:v>
                </c:pt>
                <c:pt idx="51" formatCode="0.0">
                  <c:v>24280.623299611365</c:v>
                </c:pt>
                <c:pt idx="52" formatCode="0.0">
                  <c:v>24533.684713368806</c:v>
                </c:pt>
                <c:pt idx="53" formatCode="0.0">
                  <c:v>24783.829209882359</c:v>
                </c:pt>
                <c:pt idx="54" formatCode="0.0">
                  <c:v>25031.577696169566</c:v>
                </c:pt>
                <c:pt idx="55" formatCode="0.0">
                  <c:v>25276.030281331339</c:v>
                </c:pt>
                <c:pt idx="56" formatCode="0.0">
                  <c:v>25515.132473541446</c:v>
                </c:pt>
                <c:pt idx="57" formatCode="0.0">
                  <c:v>25747.293401279814</c:v>
                </c:pt>
                <c:pt idx="58" formatCode="0.0">
                  <c:v>25975.366189678618</c:v>
                </c:pt>
                <c:pt idx="59" formatCode="0.0">
                  <c:v>26200.21225939591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B-453C-A896-BC50D5FD76F1}"/>
            </c:ext>
          </c:extLst>
        </c:ser>
        <c:ser>
          <c:idx val="5"/>
          <c:order val="5"/>
          <c:tx>
            <c:strRef>
              <c:f>'pop dynamics'!$D$2</c:f>
              <c:strCache>
                <c:ptCount val="1"/>
                <c:pt idx="0">
                  <c:v>Верх. гран. довер. интервала</c:v>
                </c:pt>
              </c:strCache>
            </c:strRef>
          </c:tx>
          <c:spPr>
            <a:pattFill prst="pct25">
              <a:fgClr>
                <a:srgbClr val="00864F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'pop dynamics'!$A$3:$A$62</c:f>
              <c:numCache>
                <c:formatCode>General</c:formatCode>
                <c:ptCount val="6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  <c:pt idx="51">
                  <c:v>2042</c:v>
                </c:pt>
                <c:pt idx="52">
                  <c:v>2043</c:v>
                </c:pt>
                <c:pt idx="53">
                  <c:v>2044</c:v>
                </c:pt>
                <c:pt idx="54">
                  <c:v>2045</c:v>
                </c:pt>
                <c:pt idx="55">
                  <c:v>2046</c:v>
                </c:pt>
                <c:pt idx="56">
                  <c:v>2047</c:v>
                </c:pt>
                <c:pt idx="57">
                  <c:v>2048</c:v>
                </c:pt>
                <c:pt idx="58">
                  <c:v>2049</c:v>
                </c:pt>
                <c:pt idx="59">
                  <c:v>2050</c:v>
                </c:pt>
              </c:numCache>
            </c:numRef>
          </c:cat>
          <c:val>
            <c:numRef>
              <c:f>'pop dynamics'!$F$3:$F$62</c:f>
              <c:numCache>
                <c:formatCode>General</c:formatCode>
                <c:ptCount val="60"/>
                <c:pt idx="31" formatCode="0.0">
                  <c:v>0</c:v>
                </c:pt>
                <c:pt idx="32" formatCode="0.0">
                  <c:v>33.801266569986183</c:v>
                </c:pt>
                <c:pt idx="33" formatCode="0.0">
                  <c:v>42.357194671705656</c:v>
                </c:pt>
                <c:pt idx="34" formatCode="0.0">
                  <c:v>50.962683835947246</c:v>
                </c:pt>
                <c:pt idx="35" formatCode="0.0">
                  <c:v>59.297774892882444</c:v>
                </c:pt>
                <c:pt idx="36" formatCode="0.0">
                  <c:v>67.265820801570953</c:v>
                </c:pt>
                <c:pt idx="37" formatCode="0.0">
                  <c:v>76.209936773804657</c:v>
                </c:pt>
                <c:pt idx="38" formatCode="0.0">
                  <c:v>86.372132651726133</c:v>
                </c:pt>
                <c:pt idx="39" formatCode="0.0">
                  <c:v>97.63812843652704</c:v>
                </c:pt>
                <c:pt idx="40" formatCode="0.0">
                  <c:v>109.90847364130605</c:v>
                </c:pt>
                <c:pt idx="41" formatCode="0.0">
                  <c:v>123.75025551239378</c:v>
                </c:pt>
                <c:pt idx="42" formatCode="0.0">
                  <c:v>136.97587423851655</c:v>
                </c:pt>
                <c:pt idx="43" formatCode="0.0">
                  <c:v>153.23527781123266</c:v>
                </c:pt>
                <c:pt idx="44" formatCode="0.0">
                  <c:v>170.57512591145496</c:v>
                </c:pt>
                <c:pt idx="45" formatCode="0.0">
                  <c:v>188.45844761060289</c:v>
                </c:pt>
                <c:pt idx="46" formatCode="0.0">
                  <c:v>209.59487005037226</c:v>
                </c:pt>
                <c:pt idx="47" formatCode="0.0">
                  <c:v>231.8210559319632</c:v>
                </c:pt>
                <c:pt idx="48" formatCode="0.0">
                  <c:v>254.86853923538729</c:v>
                </c:pt>
                <c:pt idx="49" formatCode="0.0">
                  <c:v>280.18685971105151</c:v>
                </c:pt>
                <c:pt idx="50" formatCode="0.0">
                  <c:v>305.71628978007357</c:v>
                </c:pt>
                <c:pt idx="51" formatCode="0.0">
                  <c:v>332.66343612641504</c:v>
                </c:pt>
                <c:pt idx="52" formatCode="0.0">
                  <c:v>359.18009260240797</c:v>
                </c:pt>
                <c:pt idx="53" formatCode="0.0">
                  <c:v>388.21429788925889</c:v>
                </c:pt>
                <c:pt idx="54" formatCode="0.0">
                  <c:v>416.2598044420738</c:v>
                </c:pt>
                <c:pt idx="55" formatCode="0.0">
                  <c:v>442.40906177644501</c:v>
                </c:pt>
                <c:pt idx="56" formatCode="0.0">
                  <c:v>473.28254819726862</c:v>
                </c:pt>
                <c:pt idx="57" formatCode="0.0">
                  <c:v>507.59955400630861</c:v>
                </c:pt>
                <c:pt idx="58" formatCode="0.0">
                  <c:v>540.29163687321852</c:v>
                </c:pt>
                <c:pt idx="59" formatCode="0.0">
                  <c:v>573.07133629103191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B-453C-A896-BC50D5FD7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4177359"/>
        <c:axId val="1254186511"/>
      </c:areaChart>
      <c:scatterChart>
        <c:scatterStyle val="smoothMarker"/>
        <c:varyColors val="0"/>
        <c:ser>
          <c:idx val="0"/>
          <c:order val="0"/>
          <c:tx>
            <c:strRef>
              <c:f>'pop dynamics'!$B$2</c:f>
              <c:strCache>
                <c:ptCount val="1"/>
                <c:pt idx="0">
                  <c:v>Дерек</c:v>
                </c:pt>
              </c:strCache>
            </c:strRef>
          </c:tx>
          <c:spPr>
            <a:ln w="19050" cap="rnd">
              <a:solidFill>
                <a:srgbClr val="DAAA00"/>
              </a:solidFill>
              <a:round/>
            </a:ln>
            <a:effectLst/>
          </c:spPr>
          <c:marker>
            <c:symbol val="none"/>
          </c:marker>
          <c:xVal>
            <c:numRef>
              <c:f>'pop dynamics'!$A$3:$A$34</c:f>
              <c:numCache>
                <c:formatCode>General</c:formatCode>
                <c:ptCount val="3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xVal>
          <c:yVal>
            <c:numRef>
              <c:f>'pop dynamics'!$B$3:$B$34</c:f>
              <c:numCache>
                <c:formatCode>0.0</c:formatCode>
                <c:ptCount val="32"/>
                <c:pt idx="0">
                  <c:v>16451.7</c:v>
                </c:pt>
                <c:pt idx="1">
                  <c:v>16426.5</c:v>
                </c:pt>
                <c:pt idx="2">
                  <c:v>16334.9</c:v>
                </c:pt>
                <c:pt idx="3">
                  <c:v>15956.7</c:v>
                </c:pt>
                <c:pt idx="4">
                  <c:v>15675.8</c:v>
                </c:pt>
                <c:pt idx="5">
                  <c:v>15480.6</c:v>
                </c:pt>
                <c:pt idx="6">
                  <c:v>15188.2</c:v>
                </c:pt>
                <c:pt idx="7">
                  <c:v>14955.1</c:v>
                </c:pt>
                <c:pt idx="8">
                  <c:v>14901.6</c:v>
                </c:pt>
                <c:pt idx="9">
                  <c:v>14865.6</c:v>
                </c:pt>
                <c:pt idx="10">
                  <c:v>14851.1</c:v>
                </c:pt>
                <c:pt idx="11">
                  <c:v>14866.8</c:v>
                </c:pt>
                <c:pt idx="12">
                  <c:v>14951.2</c:v>
                </c:pt>
                <c:pt idx="13">
                  <c:v>15074.8</c:v>
                </c:pt>
                <c:pt idx="14">
                  <c:v>15219.3</c:v>
                </c:pt>
                <c:pt idx="15">
                  <c:v>15396.9</c:v>
                </c:pt>
                <c:pt idx="16">
                  <c:v>15571.5</c:v>
                </c:pt>
                <c:pt idx="17">
                  <c:v>15982.4</c:v>
                </c:pt>
                <c:pt idx="18">
                  <c:v>16203.3</c:v>
                </c:pt>
                <c:pt idx="19">
                  <c:v>16440.5</c:v>
                </c:pt>
                <c:pt idx="20">
                  <c:v>16673.900000000001</c:v>
                </c:pt>
                <c:pt idx="21">
                  <c:v>16910.2</c:v>
                </c:pt>
                <c:pt idx="22">
                  <c:v>17160.900000000001</c:v>
                </c:pt>
                <c:pt idx="23">
                  <c:v>17415.7</c:v>
                </c:pt>
                <c:pt idx="24">
                  <c:v>17669.900000000001</c:v>
                </c:pt>
                <c:pt idx="25">
                  <c:v>17918.2</c:v>
                </c:pt>
                <c:pt idx="26">
                  <c:v>18157.3</c:v>
                </c:pt>
                <c:pt idx="27">
                  <c:v>18395.599999999999</c:v>
                </c:pt>
                <c:pt idx="28">
                  <c:v>18631.8</c:v>
                </c:pt>
                <c:pt idx="29">
                  <c:v>18879.599999999999</c:v>
                </c:pt>
                <c:pt idx="30">
                  <c:v>19503.159</c:v>
                </c:pt>
                <c:pt idx="31">
                  <c:v>19766.807000000001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52B-453C-A896-BC50D5FD76F1}"/>
            </c:ext>
          </c:extLst>
        </c:ser>
        <c:ser>
          <c:idx val="2"/>
          <c:order val="1"/>
          <c:tx>
            <c:strRef>
              <c:f>'pop dynamics'!$C$2</c:f>
              <c:strCache>
                <c:ptCount val="1"/>
                <c:pt idx="0">
                  <c:v>БЖЗҚ болжамы</c:v>
                </c:pt>
              </c:strCache>
            </c:strRef>
          </c:tx>
          <c:spPr>
            <a:ln w="19050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xVal>
            <c:numRef>
              <c:f>'pop dynamics'!$A$32:$A$62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xVal>
          <c:yVal>
            <c:numRef>
              <c:f>'pop dynamics'!$C$32:$C$62</c:f>
              <c:numCache>
                <c:formatCode>General</c:formatCode>
                <c:ptCount val="31"/>
                <c:pt idx="2" formatCode="0.0">
                  <c:v>19766.807000000001</c:v>
                </c:pt>
                <c:pt idx="3" formatCode="0.0">
                  <c:v>19975.369809819313</c:v>
                </c:pt>
                <c:pt idx="4" formatCode="0.0">
                  <c:v>20182.10494469012</c:v>
                </c:pt>
                <c:pt idx="5" formatCode="0.0">
                  <c:v>20388.028939890432</c:v>
                </c:pt>
                <c:pt idx="6" formatCode="0.0">
                  <c:v>20594.76986228965</c:v>
                </c:pt>
                <c:pt idx="7" formatCode="0.0">
                  <c:v>20804.06025760221</c:v>
                </c:pt>
                <c:pt idx="8" formatCode="0.0">
                  <c:v>21017.393646709603</c:v>
                </c:pt>
                <c:pt idx="9" formatCode="0.0">
                  <c:v>21235.600046430154</c:v>
                </c:pt>
                <c:pt idx="10" formatCode="0.0">
                  <c:v>21459.976595412048</c:v>
                </c:pt>
                <c:pt idx="11" formatCode="0.0">
                  <c:v>21687.666832617484</c:v>
                </c:pt>
                <c:pt idx="12" formatCode="0.0">
                  <c:v>21919.213315878231</c:v>
                </c:pt>
                <c:pt idx="13" formatCode="0.0">
                  <c:v>22154.881266581677</c:v>
                </c:pt>
                <c:pt idx="14" formatCode="0.0">
                  <c:v>22394.735378268746</c:v>
                </c:pt>
                <c:pt idx="15" formatCode="0.0">
                  <c:v>22639.354894318505</c:v>
                </c:pt>
                <c:pt idx="16" formatCode="0.0">
                  <c:v>22887.628864301099</c:v>
                </c:pt>
                <c:pt idx="17" formatCode="0.0">
                  <c:v>23139.137657030813</c:v>
                </c:pt>
                <c:pt idx="18" formatCode="0.0">
                  <c:v>23394.774032996153</c:v>
                </c:pt>
                <c:pt idx="19" formatCode="0.0">
                  <c:v>23653.239085951936</c:v>
                </c:pt>
                <c:pt idx="20" formatCode="0.0">
                  <c:v>23915.26842428551</c:v>
                </c:pt>
                <c:pt idx="21" formatCode="0.0">
                  <c:v>24180.810066027781</c:v>
                </c:pt>
                <c:pt idx="22" formatCode="0.0">
                  <c:v>24446.955017674572</c:v>
                </c:pt>
                <c:pt idx="23" formatCode="0.0">
                  <c:v>24713.27475967001</c:v>
                </c:pt>
                <c:pt idx="24" formatCode="0.0">
                  <c:v>24977.936358826988</c:v>
                </c:pt>
                <c:pt idx="25" formatCode="0.0">
                  <c:v>25239.707598390603</c:v>
                </c:pt>
                <c:pt idx="26" formatCode="0.0">
                  <c:v>25497.234812219562</c:v>
                </c:pt>
                <c:pt idx="27" formatCode="0.0">
                  <c:v>25751.77374764008</c:v>
                </c:pt>
                <c:pt idx="28" formatCode="0.0">
                  <c:v>26001.093178282968</c:v>
                </c:pt>
                <c:pt idx="29" formatCode="0.0">
                  <c:v>26245.512008115227</c:v>
                </c:pt>
                <c:pt idx="30" formatCode="0.0">
                  <c:v>26486.747927541426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52B-453C-A896-BC50D5FD76F1}"/>
            </c:ext>
          </c:extLst>
        </c:ser>
        <c:ser>
          <c:idx val="1"/>
          <c:order val="2"/>
          <c:tx>
            <c:strRef>
              <c:f>'pop dynamics'!$F$2</c:f>
              <c:strCache>
                <c:ptCount val="1"/>
                <c:pt idx="0">
                  <c:v>Сенімді аралық</c:v>
                </c:pt>
              </c:strCache>
            </c:strRef>
          </c:tx>
          <c:spPr>
            <a:ln w="9525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xVal>
            <c:numRef>
              <c:f>'pop dynamics'!$A$33:$A$62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xVal>
          <c:yVal>
            <c:numRef>
              <c:f>'pop dynamics'!$D$33:$D$62</c:f>
              <c:numCache>
                <c:formatCode>0.0</c:formatCode>
                <c:ptCount val="30"/>
                <c:pt idx="1">
                  <c:v>19766.807000000001</c:v>
                </c:pt>
                <c:pt idx="2">
                  <c:v>19992.270443104306</c:v>
                </c:pt>
                <c:pt idx="3">
                  <c:v>20203.283542025973</c:v>
                </c:pt>
                <c:pt idx="4">
                  <c:v>20413.510281808405</c:v>
                </c:pt>
                <c:pt idx="5">
                  <c:v>20624.418749736091</c:v>
                </c:pt>
                <c:pt idx="6">
                  <c:v>20837.693168002996</c:v>
                </c:pt>
                <c:pt idx="7">
                  <c:v>21055.498615096505</c:v>
                </c:pt>
                <c:pt idx="8">
                  <c:v>21278.786112756017</c:v>
                </c:pt>
                <c:pt idx="9">
                  <c:v>21508.795659630312</c:v>
                </c:pt>
                <c:pt idx="10">
                  <c:v>21742.621069438137</c:v>
                </c:pt>
                <c:pt idx="11">
                  <c:v>21981.088443634428</c:v>
                </c:pt>
                <c:pt idx="12">
                  <c:v>22223.369203700935</c:v>
                </c:pt>
                <c:pt idx="13">
                  <c:v>22471.353017174362</c:v>
                </c:pt>
                <c:pt idx="14">
                  <c:v>22724.642457274233</c:v>
                </c:pt>
                <c:pt idx="15">
                  <c:v>22981.858088106401</c:v>
                </c:pt>
                <c:pt idx="16">
                  <c:v>23243.935092055999</c:v>
                </c:pt>
                <c:pt idx="17">
                  <c:v>23510.684560962134</c:v>
                </c:pt>
                <c:pt idx="18">
                  <c:v>23780.67335556963</c:v>
                </c:pt>
                <c:pt idx="19">
                  <c:v>24055.361854141036</c:v>
                </c:pt>
                <c:pt idx="20">
                  <c:v>24333.668210917818</c:v>
                </c:pt>
                <c:pt idx="21">
                  <c:v>24613.28673573778</c:v>
                </c:pt>
                <c:pt idx="22">
                  <c:v>24892.864805971214</c:v>
                </c:pt>
                <c:pt idx="23">
                  <c:v>25172.043507771617</c:v>
                </c:pt>
                <c:pt idx="24">
                  <c:v>25447.83750061164</c:v>
                </c:pt>
                <c:pt idx="25">
                  <c:v>25718.439343107784</c:v>
                </c:pt>
                <c:pt idx="26">
                  <c:v>25988.415021738714</c:v>
                </c:pt>
                <c:pt idx="27">
                  <c:v>26254.892955286123</c:v>
                </c:pt>
                <c:pt idx="28">
                  <c:v>26515.657826551836</c:v>
                </c:pt>
                <c:pt idx="29">
                  <c:v>26773.283595686942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52B-453C-A896-BC50D5FD76F1}"/>
            </c:ext>
          </c:extLst>
        </c:ser>
        <c:ser>
          <c:idx val="3"/>
          <c:order val="3"/>
          <c:tx>
            <c:strRef>
              <c:f>'pop dynamics'!$E$2</c:f>
              <c:strCache>
                <c:ptCount val="1"/>
                <c:pt idx="0">
                  <c:v>Ниж. гран. довер. интервала</c:v>
                </c:pt>
              </c:strCache>
            </c:strRef>
          </c:tx>
          <c:spPr>
            <a:ln w="9525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xVal>
            <c:numRef>
              <c:f>'pop dynamics'!$A$33:$A$62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xVal>
          <c:yVal>
            <c:numRef>
              <c:f>'pop dynamics'!$E$33:$E$62</c:f>
              <c:numCache>
                <c:formatCode>0.0</c:formatCode>
                <c:ptCount val="30"/>
                <c:pt idx="1">
                  <c:v>19766.807000000001</c:v>
                </c:pt>
                <c:pt idx="2">
                  <c:v>19958.46917653432</c:v>
                </c:pt>
                <c:pt idx="3">
                  <c:v>20160.926347354267</c:v>
                </c:pt>
                <c:pt idx="4">
                  <c:v>20362.547597972458</c:v>
                </c:pt>
                <c:pt idx="5">
                  <c:v>20565.120974843208</c:v>
                </c:pt>
                <c:pt idx="6">
                  <c:v>20770.427347201425</c:v>
                </c:pt>
                <c:pt idx="7">
                  <c:v>20979.2886783227</c:v>
                </c:pt>
                <c:pt idx="8">
                  <c:v>21192.413980104291</c:v>
                </c:pt>
                <c:pt idx="9">
                  <c:v>21411.157531193785</c:v>
                </c:pt>
                <c:pt idx="10">
                  <c:v>21632.712595796831</c:v>
                </c:pt>
                <c:pt idx="11">
                  <c:v>21857.338188122034</c:v>
                </c:pt>
                <c:pt idx="12">
                  <c:v>22086.393329462418</c:v>
                </c:pt>
                <c:pt idx="13">
                  <c:v>22318.11773936313</c:v>
                </c:pt>
                <c:pt idx="14">
                  <c:v>22554.067331362778</c:v>
                </c:pt>
                <c:pt idx="15">
                  <c:v>22793.399640495798</c:v>
                </c:pt>
                <c:pt idx="16">
                  <c:v>23034.340222005627</c:v>
                </c:pt>
                <c:pt idx="17">
                  <c:v>23278.863505030171</c:v>
                </c:pt>
                <c:pt idx="18">
                  <c:v>23525.804816334243</c:v>
                </c:pt>
                <c:pt idx="19">
                  <c:v>23775.174994429985</c:v>
                </c:pt>
                <c:pt idx="20">
                  <c:v>24027.951921137745</c:v>
                </c:pt>
                <c:pt idx="21">
                  <c:v>24280.623299611365</c:v>
                </c:pt>
                <c:pt idx="22">
                  <c:v>24533.684713368806</c:v>
                </c:pt>
                <c:pt idx="23">
                  <c:v>24783.829209882359</c:v>
                </c:pt>
                <c:pt idx="24">
                  <c:v>25031.577696169566</c:v>
                </c:pt>
                <c:pt idx="25">
                  <c:v>25276.030281331339</c:v>
                </c:pt>
                <c:pt idx="26">
                  <c:v>25515.132473541446</c:v>
                </c:pt>
                <c:pt idx="27">
                  <c:v>25747.293401279814</c:v>
                </c:pt>
                <c:pt idx="28">
                  <c:v>25975.366189678618</c:v>
                </c:pt>
                <c:pt idx="29">
                  <c:v>26200.21225939591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A52B-453C-A896-BC50D5FD76F1}"/>
            </c:ext>
          </c:extLst>
        </c:ser>
        <c:ser>
          <c:idx val="6"/>
          <c:order val="6"/>
          <c:tx>
            <c:strRef>
              <c:f>'pop dynamics'!$G$2</c:f>
              <c:strCache>
                <c:ptCount val="1"/>
                <c:pt idx="0">
                  <c:v>БҰҰ болжамы</c:v>
                </c:pt>
              </c:strCache>
            </c:strRef>
          </c:tx>
          <c:spPr>
            <a:ln w="19050" cap="rnd" cmpd="sng">
              <a:solidFill>
                <a:srgbClr val="247BA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'pop dynamics'!$A$32:$A$62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xVal>
          <c:yVal>
            <c:numRef>
              <c:f>'pop dynamics'!$G$32:$G$62</c:f>
              <c:numCache>
                <c:formatCode>General</c:formatCode>
                <c:ptCount val="31"/>
                <c:pt idx="2" formatCode="0.0">
                  <c:v>19766.807000000001</c:v>
                </c:pt>
                <c:pt idx="3" formatCode="0.0">
                  <c:v>19712.773000000001</c:v>
                </c:pt>
                <c:pt idx="4" formatCode="0.0">
                  <c:v>19943.557000000001</c:v>
                </c:pt>
                <c:pt idx="5" formatCode="0.0">
                  <c:v>20168.150000000001</c:v>
                </c:pt>
                <c:pt idx="6" formatCode="0.0">
                  <c:v>20387.418000000001</c:v>
                </c:pt>
                <c:pt idx="7" formatCode="0.0">
                  <c:v>20601.749</c:v>
                </c:pt>
                <c:pt idx="8" formatCode="0.0">
                  <c:v>20813.004000000001</c:v>
                </c:pt>
                <c:pt idx="9" formatCode="0.0">
                  <c:v>21023.114000000001</c:v>
                </c:pt>
                <c:pt idx="10" formatCode="0.0">
                  <c:v>21233.329000000002</c:v>
                </c:pt>
                <c:pt idx="11" formatCode="0.0">
                  <c:v>21442.284</c:v>
                </c:pt>
                <c:pt idx="12" formatCode="0.0">
                  <c:v>21652.665000000001</c:v>
                </c:pt>
                <c:pt idx="13" formatCode="0.0">
                  <c:v>21863.580999999998</c:v>
                </c:pt>
                <c:pt idx="14" formatCode="0.0">
                  <c:v>22076.626</c:v>
                </c:pt>
                <c:pt idx="15" formatCode="0.0">
                  <c:v>22290.588</c:v>
                </c:pt>
                <c:pt idx="16" formatCode="0.0">
                  <c:v>22507.103999999999</c:v>
                </c:pt>
                <c:pt idx="17" formatCode="0.0">
                  <c:v>22726.084999999999</c:v>
                </c:pt>
                <c:pt idx="18" formatCode="0.0">
                  <c:v>22947.65</c:v>
                </c:pt>
                <c:pt idx="19" formatCode="0.0">
                  <c:v>23171.702000000001</c:v>
                </c:pt>
                <c:pt idx="20" formatCode="0.0">
                  <c:v>23399.095000000001</c:v>
                </c:pt>
                <c:pt idx="21" formatCode="0.0">
                  <c:v>23630.085999999999</c:v>
                </c:pt>
                <c:pt idx="22" formatCode="0.0">
                  <c:v>23863.32</c:v>
                </c:pt>
                <c:pt idx="23" formatCode="0.0">
                  <c:v>24099.583999999999</c:v>
                </c:pt>
                <c:pt idx="24" formatCode="0.0">
                  <c:v>24336.312000000002</c:v>
                </c:pt>
                <c:pt idx="25" formatCode="0.0">
                  <c:v>24571.594000000001</c:v>
                </c:pt>
                <c:pt idx="26" formatCode="0.0">
                  <c:v>24806.362000000001</c:v>
                </c:pt>
                <c:pt idx="27" formatCode="0.0">
                  <c:v>25038.438999999998</c:v>
                </c:pt>
                <c:pt idx="28" formatCode="0.0">
                  <c:v>25268.526999999998</c:v>
                </c:pt>
                <c:pt idx="29" formatCode="0.0">
                  <c:v>25497.598999999998</c:v>
                </c:pt>
                <c:pt idx="30" formatCode="0.0">
                  <c:v>25722.357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A52B-453C-A896-BC50D5FD76F1}"/>
            </c:ext>
          </c:extLst>
        </c:ser>
        <c:ser>
          <c:idx val="7"/>
          <c:order val="7"/>
          <c:tx>
            <c:strRef>
              <c:f>'pop dynamics'!$H$2</c:f>
              <c:strCache>
                <c:ptCount val="1"/>
                <c:pt idx="0">
                  <c:v>ЖТК = 2,1 болғандағы болжам</c:v>
                </c:pt>
              </c:strCache>
            </c:strRef>
          </c:tx>
          <c:spPr>
            <a:ln w="19050" cap="rnd">
              <a:solidFill>
                <a:srgbClr val="F25F5C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'pop dynamics'!$A$34:$A$62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xVal>
          <c:yVal>
            <c:numRef>
              <c:f>'pop dynamics'!$H$34:$H$62</c:f>
              <c:numCache>
                <c:formatCode>0.0</c:formatCode>
                <c:ptCount val="29"/>
                <c:pt idx="0">
                  <c:v>19766.807000000001</c:v>
                </c:pt>
                <c:pt idx="1">
                  <c:v>19853.114751696012</c:v>
                </c:pt>
                <c:pt idx="2">
                  <c:v>19941.493751578044</c:v>
                </c:pt>
                <c:pt idx="3">
                  <c:v>20031.926515296076</c:v>
                </c:pt>
                <c:pt idx="4">
                  <c:v>20125.296322822207</c:v>
                </c:pt>
                <c:pt idx="5">
                  <c:v>20222.996033384243</c:v>
                </c:pt>
                <c:pt idx="6">
                  <c:v>20326.303948239107</c:v>
                </c:pt>
                <c:pt idx="7">
                  <c:v>20435.729096919182</c:v>
                </c:pt>
                <c:pt idx="8">
                  <c:v>20551.651893078702</c:v>
                </c:pt>
                <c:pt idx="9">
                  <c:v>20671.781740415605</c:v>
                </c:pt>
                <c:pt idx="10">
                  <c:v>20796.591331124477</c:v>
                </c:pt>
                <c:pt idx="11">
                  <c:v>20926.247044585634</c:v>
                </c:pt>
                <c:pt idx="12">
                  <c:v>21060.947075435259</c:v>
                </c:pt>
                <c:pt idx="13">
                  <c:v>21201.066677623123</c:v>
                </c:pt>
                <c:pt idx="14">
                  <c:v>21346.716674543535</c:v>
                </c:pt>
                <c:pt idx="15">
                  <c:v>21496.98365963886</c:v>
                </c:pt>
                <c:pt idx="16">
                  <c:v>21652.668552570653</c:v>
                </c:pt>
                <c:pt idx="17">
                  <c:v>21813.450401595983</c:v>
                </c:pt>
                <c:pt idx="18">
                  <c:v>21978.748904391672</c:v>
                </c:pt>
                <c:pt idx="19">
                  <c:v>22147.671359936881</c:v>
                </c:pt>
                <c:pt idx="20">
                  <c:v>22317.989939764269</c:v>
                </c:pt>
                <c:pt idx="21">
                  <c:v>22486.37536273319</c:v>
                </c:pt>
                <c:pt idx="22">
                  <c:v>22650.676874997342</c:v>
                </c:pt>
                <c:pt idx="23">
                  <c:v>22808.762477649751</c:v>
                </c:pt>
                <c:pt idx="24">
                  <c:v>22959.586229458764</c:v>
                </c:pt>
                <c:pt idx="25">
                  <c:v>23103.069030264091</c:v>
                </c:pt>
                <c:pt idx="26">
                  <c:v>23239.649727696727</c:v>
                </c:pt>
                <c:pt idx="27">
                  <c:v>23369.075239438567</c:v>
                </c:pt>
                <c:pt idx="28">
                  <c:v>23491.357139366177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A52B-453C-A896-BC50D5FD7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078559"/>
        <c:axId val="1533075231"/>
      </c:scatterChart>
      <c:catAx>
        <c:axId val="1254177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54186511"/>
        <c:crosses val="autoZero"/>
        <c:auto val="1"/>
        <c:lblAlgn val="ctr"/>
        <c:lblOffset val="100"/>
        <c:tickMarkSkip val="10"/>
        <c:noMultiLvlLbl val="0"/>
      </c:catAx>
      <c:valAx>
        <c:axId val="1254186511"/>
        <c:scaling>
          <c:orientation val="minMax"/>
          <c:max val="27000"/>
          <c:min val="1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54177359"/>
        <c:crossesAt val="1"/>
        <c:crossBetween val="midCat"/>
        <c:majorUnit val="1000"/>
      </c:valAx>
      <c:valAx>
        <c:axId val="1533075231"/>
        <c:scaling>
          <c:orientation val="minMax"/>
          <c:max val="27000"/>
          <c:min val="14000"/>
        </c:scaling>
        <c:delete val="0"/>
        <c:axPos val="r"/>
        <c:numFmt formatCode="0.0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33078559"/>
        <c:crosses val="max"/>
        <c:crossBetween val="midCat"/>
      </c:valAx>
      <c:valAx>
        <c:axId val="1533078559"/>
        <c:scaling>
          <c:orientation val="minMax"/>
          <c:max val="2050"/>
          <c:min val="199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33075231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5"/>
        <c:delete val="1"/>
      </c:legendEntry>
      <c:layout>
        <c:manualLayout>
          <c:xMode val="edge"/>
          <c:yMode val="edge"/>
          <c:x val="9.6671005033628354E-3"/>
          <c:y val="0.87208904750614591"/>
          <c:w val="0.98422231431597362"/>
          <c:h val="0.10820594731522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ru-RU"/>
              <a:t>Дерек, 1990 жыл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'[Графики стохастика.xlsx]Лист1'!$N$1</c:f>
              <c:strCache>
                <c:ptCount val="1"/>
                <c:pt idx="0">
                  <c:v>Мужчины</c:v>
                </c:pt>
              </c:strCache>
            </c:strRef>
          </c:tx>
          <c:spPr>
            <a:pattFill prst="pct30">
              <a:fgClr>
                <a:srgbClr val="247BA0"/>
              </a:fgClr>
              <a:bgClr>
                <a:schemeClr val="bg1"/>
              </a:bgClr>
            </a:pattFill>
            <a:ln w="19050">
              <a:solidFill>
                <a:srgbClr val="247BA0"/>
              </a:solidFill>
            </a:ln>
            <a:effectLst/>
          </c:spPr>
          <c:invertIfNegative val="0"/>
          <c:cat>
            <c:strRef>
              <c:f>'[Графики стохастика.xlsx]Лист1'!$A$2:$A$22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'[Графики стохастика.xlsx]Лист1'!$N$2:$N$22</c:f>
              <c:numCache>
                <c:formatCode>General</c:formatCode>
                <c:ptCount val="21"/>
                <c:pt idx="0">
                  <c:v>-942.50800000000004</c:v>
                </c:pt>
                <c:pt idx="1">
                  <c:v>-873.18600000000004</c:v>
                </c:pt>
                <c:pt idx="2">
                  <c:v>-805.90700000000004</c:v>
                </c:pt>
                <c:pt idx="3">
                  <c:v>-737.15499999999997</c:v>
                </c:pt>
                <c:pt idx="4">
                  <c:v>-667.16899999999998</c:v>
                </c:pt>
                <c:pt idx="5">
                  <c:v>-726.21500000000003</c:v>
                </c:pt>
                <c:pt idx="6">
                  <c:v>-699.44899999999996</c:v>
                </c:pt>
                <c:pt idx="7">
                  <c:v>-574.99</c:v>
                </c:pt>
                <c:pt idx="8">
                  <c:v>-424.69099999999997</c:v>
                </c:pt>
                <c:pt idx="9">
                  <c:v>-274.05599999999998</c:v>
                </c:pt>
                <c:pt idx="10">
                  <c:v>-431.56400000000002</c:v>
                </c:pt>
                <c:pt idx="11">
                  <c:v>-252.261</c:v>
                </c:pt>
                <c:pt idx="12">
                  <c:v>-256.012</c:v>
                </c:pt>
                <c:pt idx="13">
                  <c:v>-119.82599999999999</c:v>
                </c:pt>
                <c:pt idx="14">
                  <c:v>-66.225999999999999</c:v>
                </c:pt>
                <c:pt idx="15">
                  <c:v>-55.628999999999998</c:v>
                </c:pt>
                <c:pt idx="16">
                  <c:v>-26.38</c:v>
                </c:pt>
                <c:pt idx="17">
                  <c:v>-12.856</c:v>
                </c:pt>
                <c:pt idx="18">
                  <c:v>-4.4130000000000003</c:v>
                </c:pt>
                <c:pt idx="19">
                  <c:v>-1.002</c:v>
                </c:pt>
                <c:pt idx="20">
                  <c:v>-0.184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7-43D9-97E9-6D160AA5A3BB}"/>
            </c:ext>
          </c:extLst>
        </c:ser>
        <c:ser>
          <c:idx val="1"/>
          <c:order val="1"/>
          <c:tx>
            <c:strRef>
              <c:f>'[Графики стохастика.xlsx]Лист1'!$O$1</c:f>
              <c:strCache>
                <c:ptCount val="1"/>
                <c:pt idx="0">
                  <c:v>Женщины</c:v>
                </c:pt>
              </c:strCache>
            </c:strRef>
          </c:tx>
          <c:spPr>
            <a:pattFill prst="pct30">
              <a:fgClr>
                <a:srgbClr val="F25F5C"/>
              </a:fgClr>
              <a:bgClr>
                <a:schemeClr val="bg1"/>
              </a:bgClr>
            </a:pattFill>
            <a:ln w="19050">
              <a:solidFill>
                <a:srgbClr val="F25F5C"/>
              </a:solidFill>
            </a:ln>
            <a:effectLst/>
          </c:spPr>
          <c:invertIfNegative val="0"/>
          <c:cat>
            <c:strRef>
              <c:f>'[Графики стохастика.xlsx]Лист1'!$A$2:$A$22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'[Графики стохастика.xlsx]Лист1'!$O$2:$O$22</c:f>
              <c:numCache>
                <c:formatCode>General</c:formatCode>
                <c:ptCount val="21"/>
                <c:pt idx="0">
                  <c:v>915.08799999999997</c:v>
                </c:pt>
                <c:pt idx="1">
                  <c:v>838.30100000000004</c:v>
                </c:pt>
                <c:pt idx="2">
                  <c:v>774.42499999999995</c:v>
                </c:pt>
                <c:pt idx="3">
                  <c:v>688.87699999999995</c:v>
                </c:pt>
                <c:pt idx="4">
                  <c:v>646.34699999999998</c:v>
                </c:pt>
                <c:pt idx="5">
                  <c:v>724.005</c:v>
                </c:pt>
                <c:pt idx="6">
                  <c:v>699.495</c:v>
                </c:pt>
                <c:pt idx="7">
                  <c:v>592.13800000000003</c:v>
                </c:pt>
                <c:pt idx="8">
                  <c:v>445.34100000000001</c:v>
                </c:pt>
                <c:pt idx="9">
                  <c:v>299.31099999999998</c:v>
                </c:pt>
                <c:pt idx="10">
                  <c:v>480.303</c:v>
                </c:pt>
                <c:pt idx="11">
                  <c:v>292.83999999999997</c:v>
                </c:pt>
                <c:pt idx="12">
                  <c:v>361.41300000000001</c:v>
                </c:pt>
                <c:pt idx="13">
                  <c:v>238.059</c:v>
                </c:pt>
                <c:pt idx="14">
                  <c:v>150.233</c:v>
                </c:pt>
                <c:pt idx="15">
                  <c:v>146.84399999999999</c:v>
                </c:pt>
                <c:pt idx="16">
                  <c:v>75.221000000000004</c:v>
                </c:pt>
                <c:pt idx="17">
                  <c:v>43.539000000000001</c:v>
                </c:pt>
                <c:pt idx="18">
                  <c:v>15.461</c:v>
                </c:pt>
                <c:pt idx="19">
                  <c:v>4.0170000000000003</c:v>
                </c:pt>
                <c:pt idx="20">
                  <c:v>0.94399999999999995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27-43D9-97E9-6D160AA5A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775599"/>
        <c:axId val="127790159"/>
      </c:barChart>
      <c:catAx>
        <c:axId val="127775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90159"/>
        <c:crossesAt val="-1500000"/>
        <c:auto val="1"/>
        <c:lblAlgn val="ctr"/>
        <c:lblOffset val="100"/>
        <c:noMultiLvlLbl val="0"/>
      </c:catAx>
      <c:valAx>
        <c:axId val="127790159"/>
        <c:scaling>
          <c:orientation val="minMax"/>
          <c:max val="1000"/>
          <c:min val="-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75599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ru-RU"/>
              <a:t>Дерек, 20</a:t>
            </a:r>
            <a:r>
              <a:rPr lang="en-US"/>
              <a:t>00 </a:t>
            </a:r>
            <a:r>
              <a:rPr lang="kk-KZ"/>
              <a:t>жыл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'[Графики стохастика.xlsx]Лист1'!$J$1</c:f>
              <c:strCache>
                <c:ptCount val="1"/>
                <c:pt idx="0">
                  <c:v>Мужчины</c:v>
                </c:pt>
              </c:strCache>
            </c:strRef>
          </c:tx>
          <c:spPr>
            <a:pattFill prst="pct30">
              <a:fgClr>
                <a:srgbClr val="247BA0"/>
              </a:fgClr>
              <a:bgClr>
                <a:schemeClr val="bg1"/>
              </a:bgClr>
            </a:pattFill>
            <a:ln w="19050">
              <a:solidFill>
                <a:srgbClr val="247BA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rgbClr val="247BA0"/>
                </a:fgClr>
                <a:bgClr>
                  <a:schemeClr val="bg1"/>
                </a:bgClr>
              </a:pattFill>
              <a:ln w="19050">
                <a:solidFill>
                  <a:srgbClr val="247B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3C-457F-A938-47D0CAE896D0}"/>
              </c:ext>
            </c:extLst>
          </c:dPt>
          <c:dPt>
            <c:idx val="1"/>
            <c:invertIfNegative val="0"/>
            <c:bubble3D val="0"/>
            <c:spPr>
              <a:pattFill prst="pct75">
                <a:fgClr>
                  <a:srgbClr val="247BA0"/>
                </a:fgClr>
                <a:bgClr>
                  <a:schemeClr val="bg1"/>
                </a:bgClr>
              </a:pattFill>
              <a:ln w="19050">
                <a:solidFill>
                  <a:srgbClr val="247B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3C-457F-A938-47D0CAE896D0}"/>
              </c:ext>
            </c:extLst>
          </c:dPt>
          <c:cat>
            <c:strRef>
              <c:f>'[Графики стохастика.xlsx]Лист1'!$A$2:$A$22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'[Графики стохастика.xlsx]Лист1'!$J$2:$J$22</c:f>
              <c:numCache>
                <c:formatCode>General</c:formatCode>
                <c:ptCount val="21"/>
                <c:pt idx="0">
                  <c:v>-568.86500000000001</c:v>
                </c:pt>
                <c:pt idx="1">
                  <c:v>-717.01499999999999</c:v>
                </c:pt>
                <c:pt idx="2">
                  <c:v>-812.31500000000005</c:v>
                </c:pt>
                <c:pt idx="3">
                  <c:v>-725.47400000000005</c:v>
                </c:pt>
                <c:pt idx="4">
                  <c:v>-641.255</c:v>
                </c:pt>
                <c:pt idx="5">
                  <c:v>-593.88699999999994</c:v>
                </c:pt>
                <c:pt idx="6">
                  <c:v>-531.48900000000003</c:v>
                </c:pt>
                <c:pt idx="7">
                  <c:v>-552.38599999999997</c:v>
                </c:pt>
                <c:pt idx="8">
                  <c:v>-509.358</c:v>
                </c:pt>
                <c:pt idx="9">
                  <c:v>-428.34699999999998</c:v>
                </c:pt>
                <c:pt idx="10">
                  <c:v>-294.88900000000001</c:v>
                </c:pt>
                <c:pt idx="11">
                  <c:v>-177.947</c:v>
                </c:pt>
                <c:pt idx="12">
                  <c:v>-277.57299999999998</c:v>
                </c:pt>
                <c:pt idx="13">
                  <c:v>-134.82300000000001</c:v>
                </c:pt>
                <c:pt idx="14">
                  <c:v>-129.607</c:v>
                </c:pt>
                <c:pt idx="15">
                  <c:v>-49.819000000000003</c:v>
                </c:pt>
                <c:pt idx="16">
                  <c:v>-17.747</c:v>
                </c:pt>
                <c:pt idx="17">
                  <c:v>-11.035</c:v>
                </c:pt>
                <c:pt idx="18">
                  <c:v>-2.7010000000000001</c:v>
                </c:pt>
                <c:pt idx="19">
                  <c:v>-0.57999999999999996</c:v>
                </c:pt>
                <c:pt idx="20">
                  <c:v>-0.09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C-457F-A938-47D0CAE896D0}"/>
            </c:ext>
          </c:extLst>
        </c:ser>
        <c:ser>
          <c:idx val="1"/>
          <c:order val="1"/>
          <c:tx>
            <c:strRef>
              <c:f>'[Графики стохастика.xlsx]Лист1'!$K$1</c:f>
              <c:strCache>
                <c:ptCount val="1"/>
                <c:pt idx="0">
                  <c:v>Женщины</c:v>
                </c:pt>
              </c:strCache>
            </c:strRef>
          </c:tx>
          <c:spPr>
            <a:pattFill prst="pct30">
              <a:fgClr>
                <a:srgbClr val="F25F5C"/>
              </a:fgClr>
              <a:bgClr>
                <a:schemeClr val="bg1"/>
              </a:bgClr>
            </a:pattFill>
            <a:ln w="19050">
              <a:solidFill>
                <a:srgbClr val="F25F5C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rgbClr val="F25F5C"/>
                </a:fgClr>
                <a:bgClr>
                  <a:schemeClr val="bg1"/>
                </a:bgClr>
              </a:pattFill>
              <a:ln w="19050">
                <a:solidFill>
                  <a:srgbClr val="F25F5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33C-457F-A938-47D0CAE896D0}"/>
              </c:ext>
            </c:extLst>
          </c:dPt>
          <c:dPt>
            <c:idx val="1"/>
            <c:invertIfNegative val="0"/>
            <c:bubble3D val="0"/>
            <c:spPr>
              <a:pattFill prst="pct75">
                <a:fgClr>
                  <a:srgbClr val="F25F5C"/>
                </a:fgClr>
                <a:bgClr>
                  <a:schemeClr val="bg1"/>
                </a:bgClr>
              </a:pattFill>
              <a:ln w="19050">
                <a:solidFill>
                  <a:srgbClr val="F25F5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33C-457F-A938-47D0CAE896D0}"/>
              </c:ext>
            </c:extLst>
          </c:dPt>
          <c:cat>
            <c:strRef>
              <c:f>'[Графики стохастика.xlsx]Лист1'!$A$2:$A$22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'[Графики стохастика.xlsx]Лист1'!$K$2:$K$22</c:f>
              <c:numCache>
                <c:formatCode>General</c:formatCode>
                <c:ptCount val="21"/>
                <c:pt idx="0">
                  <c:v>537.53800000000001</c:v>
                </c:pt>
                <c:pt idx="1">
                  <c:v>684.71799999999996</c:v>
                </c:pt>
                <c:pt idx="2">
                  <c:v>786.91099999999994</c:v>
                </c:pt>
                <c:pt idx="3">
                  <c:v>688.87400000000002</c:v>
                </c:pt>
                <c:pt idx="4">
                  <c:v>629.44100000000003</c:v>
                </c:pt>
                <c:pt idx="5">
                  <c:v>595.16600000000005</c:v>
                </c:pt>
                <c:pt idx="6">
                  <c:v>547.726</c:v>
                </c:pt>
                <c:pt idx="7">
                  <c:v>588.721</c:v>
                </c:pt>
                <c:pt idx="8">
                  <c:v>557.92200000000003</c:v>
                </c:pt>
                <c:pt idx="9">
                  <c:v>497.83699999999999</c:v>
                </c:pt>
                <c:pt idx="10">
                  <c:v>349.90499999999997</c:v>
                </c:pt>
                <c:pt idx="11">
                  <c:v>233.14500000000001</c:v>
                </c:pt>
                <c:pt idx="12">
                  <c:v>373.315</c:v>
                </c:pt>
                <c:pt idx="13">
                  <c:v>197.52500000000001</c:v>
                </c:pt>
                <c:pt idx="14">
                  <c:v>230.06299999999999</c:v>
                </c:pt>
                <c:pt idx="15">
                  <c:v>125.88500000000001</c:v>
                </c:pt>
                <c:pt idx="16">
                  <c:v>55.6</c:v>
                </c:pt>
                <c:pt idx="17">
                  <c:v>47.542999999999999</c:v>
                </c:pt>
                <c:pt idx="18">
                  <c:v>13.571999999999999</c:v>
                </c:pt>
                <c:pt idx="19">
                  <c:v>3.5609999999999999</c:v>
                </c:pt>
                <c:pt idx="20">
                  <c:v>0.55400000000000005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3C-457F-A938-47D0CAE89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775599"/>
        <c:axId val="127790159"/>
      </c:barChart>
      <c:catAx>
        <c:axId val="127775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90159"/>
        <c:crossesAt val="-1500000"/>
        <c:auto val="1"/>
        <c:lblAlgn val="ctr"/>
        <c:lblOffset val="100"/>
        <c:noMultiLvlLbl val="0"/>
      </c:catAx>
      <c:valAx>
        <c:axId val="127790159"/>
        <c:scaling>
          <c:orientation val="minMax"/>
          <c:max val="1000"/>
          <c:min val="-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75599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25759184540235E-2"/>
          <c:y val="1.1261299250933459E-2"/>
          <c:w val="0.90576689948984557"/>
          <c:h val="0.832774834867304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pattFill prst="pct30">
              <a:fgClr>
                <a:srgbClr val="247BA0"/>
              </a:fgClr>
              <a:bgClr>
                <a:schemeClr val="bg1"/>
              </a:bgClr>
            </a:pattFill>
            <a:ln w="19050">
              <a:solidFill>
                <a:srgbClr val="247BA0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pct75">
                <a:fgClr>
                  <a:srgbClr val="247BA0"/>
                </a:fgClr>
                <a:bgClr>
                  <a:schemeClr val="bg1"/>
                </a:bgClr>
              </a:pattFill>
              <a:ln w="19050">
                <a:solidFill>
                  <a:srgbClr val="247B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1-4A7C-B98F-8AFCCE9C75D4}"/>
              </c:ext>
            </c:extLst>
          </c:dPt>
          <c:dPt>
            <c:idx val="4"/>
            <c:invertIfNegative val="0"/>
            <c:bubble3D val="0"/>
            <c:spPr>
              <a:pattFill prst="pct75">
                <a:fgClr>
                  <a:srgbClr val="247BA0"/>
                </a:fgClr>
                <a:bgClr>
                  <a:schemeClr val="bg1"/>
                </a:bgClr>
              </a:pattFill>
              <a:ln w="19050">
                <a:solidFill>
                  <a:srgbClr val="247B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1-4A7C-B98F-8AFCCE9C75D4}"/>
              </c:ext>
            </c:extLst>
          </c:dPt>
          <c:cat>
            <c:strRef>
              <c:f>Лист1!$A$2:$A$22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-1060.69</c:v>
                </c:pt>
                <c:pt idx="1">
                  <c:v>-1005.593</c:v>
                </c:pt>
                <c:pt idx="2">
                  <c:v>-935.7</c:v>
                </c:pt>
                <c:pt idx="3">
                  <c:v>-729.048</c:v>
                </c:pt>
                <c:pt idx="4">
                  <c:v>-573.20000000000005</c:v>
                </c:pt>
                <c:pt idx="5">
                  <c:v>-654.15300000000002</c:v>
                </c:pt>
                <c:pt idx="6">
                  <c:v>-775.02599999999995</c:v>
                </c:pt>
                <c:pt idx="7">
                  <c:v>-751.154</c:v>
                </c:pt>
                <c:pt idx="8">
                  <c:v>-620.25400000000002</c:v>
                </c:pt>
                <c:pt idx="9">
                  <c:v>-559.38499999999999</c:v>
                </c:pt>
                <c:pt idx="10">
                  <c:v>-495.72699999999998</c:v>
                </c:pt>
                <c:pt idx="11">
                  <c:v>-456.72</c:v>
                </c:pt>
                <c:pt idx="12">
                  <c:v>-413.68599999999998</c:v>
                </c:pt>
                <c:pt idx="13">
                  <c:v>-279.85199999999998</c:v>
                </c:pt>
                <c:pt idx="14">
                  <c:v>-177.2</c:v>
                </c:pt>
                <c:pt idx="15">
                  <c:v>-70.382999999999996</c:v>
                </c:pt>
                <c:pt idx="16">
                  <c:v>-56.107999999999997</c:v>
                </c:pt>
                <c:pt idx="17">
                  <c:v>-22.673945581241011</c:v>
                </c:pt>
                <c:pt idx="18">
                  <c:v>-7.173910186926225</c:v>
                </c:pt>
                <c:pt idx="19">
                  <c:v>-2.6211644729565315</c:v>
                </c:pt>
                <c:pt idx="20">
                  <c:v>-1.3529797588762305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01-4A7C-B98F-8AFCCE9C75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pattFill prst="pct30">
              <a:fgClr>
                <a:srgbClr val="F25F5C"/>
              </a:fgClr>
              <a:bgClr>
                <a:schemeClr val="bg1"/>
              </a:bgClr>
            </a:pattFill>
            <a:ln w="19050">
              <a:solidFill>
                <a:srgbClr val="F25F5C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pct75">
                <a:fgClr>
                  <a:srgbClr val="F25F5C"/>
                </a:fgClr>
                <a:bgClr>
                  <a:schemeClr val="bg1"/>
                </a:bgClr>
              </a:pattFill>
              <a:ln w="19050">
                <a:solidFill>
                  <a:srgbClr val="F25F5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701-4A7C-B98F-8AFCCE9C75D4}"/>
              </c:ext>
            </c:extLst>
          </c:dPt>
          <c:dPt>
            <c:idx val="4"/>
            <c:invertIfNegative val="0"/>
            <c:bubble3D val="0"/>
            <c:spPr>
              <a:pattFill prst="pct75">
                <a:fgClr>
                  <a:srgbClr val="F25F5C"/>
                </a:fgClr>
                <a:bgClr>
                  <a:schemeClr val="bg1"/>
                </a:bgClr>
              </a:pattFill>
              <a:ln w="19050">
                <a:solidFill>
                  <a:srgbClr val="F25F5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701-4A7C-B98F-8AFCCE9C75D4}"/>
              </c:ext>
            </c:extLst>
          </c:dPt>
          <c:cat>
            <c:strRef>
              <c:f>Лист1!$A$2:$A$22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998.26199999999994</c:v>
                </c:pt>
                <c:pt idx="1">
                  <c:v>947.98800000000006</c:v>
                </c:pt>
                <c:pt idx="2">
                  <c:v>887.21900000000005</c:v>
                </c:pt>
                <c:pt idx="3">
                  <c:v>693.08500000000004</c:v>
                </c:pt>
                <c:pt idx="4">
                  <c:v>550.25099999999998</c:v>
                </c:pt>
                <c:pt idx="5">
                  <c:v>632.76499999999999</c:v>
                </c:pt>
                <c:pt idx="6">
                  <c:v>759.44600000000003</c:v>
                </c:pt>
                <c:pt idx="7">
                  <c:v>747.06100000000004</c:v>
                </c:pt>
                <c:pt idx="8">
                  <c:v>638.02499999999998</c:v>
                </c:pt>
                <c:pt idx="9">
                  <c:v>601.08600000000001</c:v>
                </c:pt>
                <c:pt idx="10">
                  <c:v>551.03499999999997</c:v>
                </c:pt>
                <c:pt idx="11">
                  <c:v>527.81899999999996</c:v>
                </c:pt>
                <c:pt idx="12">
                  <c:v>523.86099999999999</c:v>
                </c:pt>
                <c:pt idx="13">
                  <c:v>399.89499999999998</c:v>
                </c:pt>
                <c:pt idx="14">
                  <c:v>297.99200000000002</c:v>
                </c:pt>
                <c:pt idx="15">
                  <c:v>135.98699999999999</c:v>
                </c:pt>
                <c:pt idx="16">
                  <c:v>137.429</c:v>
                </c:pt>
                <c:pt idx="17">
                  <c:v>65.339484596731367</c:v>
                </c:pt>
                <c:pt idx="18">
                  <c:v>19.443311379909026</c:v>
                </c:pt>
                <c:pt idx="19">
                  <c:v>4.0220423858924139</c:v>
                </c:pt>
                <c:pt idx="20">
                  <c:v>1.0951616374671775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01-4A7C-B98F-8AFCCE9C7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775599"/>
        <c:axId val="127790159"/>
      </c:barChart>
      <c:catAx>
        <c:axId val="127775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90159"/>
        <c:crossesAt val="-1500000"/>
        <c:auto val="1"/>
        <c:lblAlgn val="ctr"/>
        <c:lblOffset val="100"/>
        <c:noMultiLvlLbl val="0"/>
      </c:catAx>
      <c:valAx>
        <c:axId val="127790159"/>
        <c:scaling>
          <c:orientation val="minMax"/>
          <c:max val="1250"/>
          <c:min val="-1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75599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ru-RU"/>
              <a:t>Болжам, 2050 жыл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Лист1!$F$1</c:f>
              <c:strCache>
                <c:ptCount val="1"/>
                <c:pt idx="0">
                  <c:v>Мужчины</c:v>
                </c:pt>
              </c:strCache>
            </c:strRef>
          </c:tx>
          <c:spPr>
            <a:pattFill prst="pct30">
              <a:fgClr>
                <a:srgbClr val="247BA0"/>
              </a:fgClr>
              <a:bgClr>
                <a:schemeClr val="bg1"/>
              </a:bgClr>
            </a:pattFill>
            <a:ln w="19050">
              <a:solidFill>
                <a:srgbClr val="247BA0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pct75">
                <a:fgClr>
                  <a:srgbClr val="247BA0"/>
                </a:fgClr>
                <a:bgClr>
                  <a:schemeClr val="bg1"/>
                </a:bgClr>
              </a:pattFill>
              <a:ln w="19050">
                <a:solidFill>
                  <a:srgbClr val="247B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A6-4E25-8C89-32C5C8525697}"/>
              </c:ext>
            </c:extLst>
          </c:dPt>
          <c:dPt>
            <c:idx val="4"/>
            <c:invertIfNegative val="0"/>
            <c:bubble3D val="0"/>
            <c:spPr>
              <a:pattFill prst="pct75">
                <a:fgClr>
                  <a:srgbClr val="247BA0"/>
                </a:fgClr>
                <a:bgClr>
                  <a:schemeClr val="bg1"/>
                </a:bgClr>
              </a:pattFill>
              <a:ln w="19050">
                <a:solidFill>
                  <a:srgbClr val="247B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A6-4E25-8C89-32C5C8525697}"/>
              </c:ext>
            </c:extLst>
          </c:dPt>
          <c:dPt>
            <c:idx val="5"/>
            <c:invertIfNegative val="0"/>
            <c:bubble3D val="0"/>
            <c:spPr>
              <a:pattFill prst="pct75">
                <a:fgClr>
                  <a:srgbClr val="247BA0"/>
                </a:fgClr>
                <a:bgClr>
                  <a:schemeClr val="bg1"/>
                </a:bgClr>
              </a:pattFill>
              <a:ln w="19050">
                <a:solidFill>
                  <a:srgbClr val="247B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A6-4E25-8C89-32C5C8525697}"/>
              </c:ext>
            </c:extLst>
          </c:dPt>
          <c:dPt>
            <c:idx val="9"/>
            <c:invertIfNegative val="0"/>
            <c:bubble3D val="0"/>
            <c:spPr>
              <a:pattFill prst="pct75">
                <a:fgClr>
                  <a:srgbClr val="247BA0"/>
                </a:fgClr>
                <a:bgClr>
                  <a:schemeClr val="bg1"/>
                </a:bgClr>
              </a:pattFill>
              <a:ln w="19050">
                <a:solidFill>
                  <a:srgbClr val="247B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A6-4E25-8C89-32C5C8525697}"/>
              </c:ext>
            </c:extLst>
          </c:dPt>
          <c:dPt>
            <c:idx val="10"/>
            <c:invertIfNegative val="0"/>
            <c:bubble3D val="0"/>
            <c:spPr>
              <a:pattFill prst="pct75">
                <a:fgClr>
                  <a:srgbClr val="247BA0"/>
                </a:fgClr>
                <a:bgClr>
                  <a:schemeClr val="bg1"/>
                </a:bgClr>
              </a:pattFill>
              <a:ln w="19050">
                <a:solidFill>
                  <a:srgbClr val="247B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A6-4E25-8C89-32C5C8525697}"/>
              </c:ext>
            </c:extLst>
          </c:dPt>
          <c:cat>
            <c:strRef>
              <c:f>Лист1!$A$2:$A$22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Лист1!$F$2:$F$22</c:f>
              <c:numCache>
                <c:formatCode>General</c:formatCode>
                <c:ptCount val="21"/>
                <c:pt idx="0">
                  <c:v>-1029.0374280386186</c:v>
                </c:pt>
                <c:pt idx="1">
                  <c:v>-1072.0702552519419</c:v>
                </c:pt>
                <c:pt idx="2">
                  <c:v>-1045.3631684337581</c:v>
                </c:pt>
                <c:pt idx="3">
                  <c:v>-981.59458964073065</c:v>
                </c:pt>
                <c:pt idx="4">
                  <c:v>-940.36310362786969</c:v>
                </c:pt>
                <c:pt idx="5">
                  <c:v>-987.31169657082182</c:v>
                </c:pt>
                <c:pt idx="6">
                  <c:v>-993.82173500259444</c:v>
                </c:pt>
                <c:pt idx="7">
                  <c:v>-931.15618994239014</c:v>
                </c:pt>
                <c:pt idx="8">
                  <c:v>-787.73311164235815</c:v>
                </c:pt>
                <c:pt idx="9">
                  <c:v>-571.52114946553286</c:v>
                </c:pt>
                <c:pt idx="10">
                  <c:v>-501.89499287580759</c:v>
                </c:pt>
                <c:pt idx="11">
                  <c:v>-597.20247488373229</c:v>
                </c:pt>
                <c:pt idx="12">
                  <c:v>-622.67423838735567</c:v>
                </c:pt>
                <c:pt idx="13">
                  <c:v>-474.3978391553282</c:v>
                </c:pt>
                <c:pt idx="14">
                  <c:v>-345.02751327069092</c:v>
                </c:pt>
                <c:pt idx="15">
                  <c:v>-236.50355860101229</c:v>
                </c:pt>
                <c:pt idx="16">
                  <c:v>-141.29256893659016</c:v>
                </c:pt>
                <c:pt idx="17">
                  <c:v>-70.967641752373368</c:v>
                </c:pt>
                <c:pt idx="18">
                  <c:v>-22.998064467158944</c:v>
                </c:pt>
                <c:pt idx="19">
                  <c:v>-3.7286729176474833</c:v>
                </c:pt>
                <c:pt idx="20">
                  <c:v>-0.41108257725862479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A6-4E25-8C89-32C5C8525697}"/>
            </c:ext>
          </c:extLst>
        </c:ser>
        <c:ser>
          <c:idx val="1"/>
          <c:order val="1"/>
          <c:tx>
            <c:strRef>
              <c:f>Лист1!$G$1</c:f>
              <c:strCache>
                <c:ptCount val="1"/>
                <c:pt idx="0">
                  <c:v>Женщины</c:v>
                </c:pt>
              </c:strCache>
            </c:strRef>
          </c:tx>
          <c:spPr>
            <a:pattFill prst="pct30">
              <a:fgClr>
                <a:srgbClr val="F25F5C"/>
              </a:fgClr>
              <a:bgClr>
                <a:schemeClr val="bg1"/>
              </a:bgClr>
            </a:pattFill>
            <a:ln w="19050">
              <a:solidFill>
                <a:srgbClr val="F25F5C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pct75">
                <a:fgClr>
                  <a:srgbClr val="F25F5C"/>
                </a:fgClr>
                <a:bgClr>
                  <a:schemeClr val="bg1"/>
                </a:bgClr>
              </a:pattFill>
              <a:ln w="19050">
                <a:solidFill>
                  <a:srgbClr val="F25F5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8A6-4E25-8C89-32C5C8525697}"/>
              </c:ext>
            </c:extLst>
          </c:dPt>
          <c:dPt>
            <c:idx val="4"/>
            <c:invertIfNegative val="0"/>
            <c:bubble3D val="0"/>
            <c:spPr>
              <a:pattFill prst="pct75">
                <a:fgClr>
                  <a:srgbClr val="F25F5C"/>
                </a:fgClr>
                <a:bgClr>
                  <a:schemeClr val="bg1"/>
                </a:bgClr>
              </a:pattFill>
              <a:ln w="19050">
                <a:solidFill>
                  <a:srgbClr val="F25F5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8A6-4E25-8C89-32C5C8525697}"/>
              </c:ext>
            </c:extLst>
          </c:dPt>
          <c:dPt>
            <c:idx val="5"/>
            <c:invertIfNegative val="0"/>
            <c:bubble3D val="0"/>
            <c:spPr>
              <a:pattFill prst="pct75">
                <a:fgClr>
                  <a:srgbClr val="F25F5C"/>
                </a:fgClr>
                <a:bgClr>
                  <a:schemeClr val="bg1"/>
                </a:bgClr>
              </a:pattFill>
              <a:ln w="19050">
                <a:solidFill>
                  <a:srgbClr val="F25F5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8A6-4E25-8C89-32C5C8525697}"/>
              </c:ext>
            </c:extLst>
          </c:dPt>
          <c:dPt>
            <c:idx val="9"/>
            <c:invertIfNegative val="0"/>
            <c:bubble3D val="0"/>
            <c:spPr>
              <a:pattFill prst="pct75">
                <a:fgClr>
                  <a:srgbClr val="F25F5C"/>
                </a:fgClr>
                <a:bgClr>
                  <a:schemeClr val="bg1"/>
                </a:bgClr>
              </a:pattFill>
              <a:ln w="19050">
                <a:solidFill>
                  <a:srgbClr val="F25F5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A8A6-4E25-8C89-32C5C8525697}"/>
              </c:ext>
            </c:extLst>
          </c:dPt>
          <c:dPt>
            <c:idx val="10"/>
            <c:invertIfNegative val="0"/>
            <c:bubble3D val="0"/>
            <c:spPr>
              <a:pattFill prst="pct75">
                <a:fgClr>
                  <a:srgbClr val="F25F5C"/>
                </a:fgClr>
                <a:bgClr>
                  <a:schemeClr val="bg1"/>
                </a:bgClr>
              </a:pattFill>
              <a:ln w="19050">
                <a:solidFill>
                  <a:srgbClr val="F25F5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A8A6-4E25-8C89-32C5C8525697}"/>
              </c:ext>
            </c:extLst>
          </c:dPt>
          <c:cat>
            <c:strRef>
              <c:f>Лист1!$A$2:$A$22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Лист1!$G$2:$G$22</c:f>
              <c:numCache>
                <c:formatCode>General</c:formatCode>
                <c:ptCount val="21"/>
                <c:pt idx="0">
                  <c:v>950.6142569470353</c:v>
                </c:pt>
                <c:pt idx="1">
                  <c:v>990.9245195689316</c:v>
                </c:pt>
                <c:pt idx="2">
                  <c:v>966.93971133638331</c:v>
                </c:pt>
                <c:pt idx="3">
                  <c:v>909.25335136440231</c:v>
                </c:pt>
                <c:pt idx="4">
                  <c:v>873.43228307509355</c:v>
                </c:pt>
                <c:pt idx="5">
                  <c:v>920.70383901754701</c:v>
                </c:pt>
                <c:pt idx="6">
                  <c:v>941.7380638796842</c:v>
                </c:pt>
                <c:pt idx="7">
                  <c:v>898.41500409632908</c:v>
                </c:pt>
                <c:pt idx="8">
                  <c:v>768.42448683032683</c:v>
                </c:pt>
                <c:pt idx="9">
                  <c:v>566.76737364853204</c:v>
                </c:pt>
                <c:pt idx="10">
                  <c:v>511.95614394490656</c:v>
                </c:pt>
                <c:pt idx="11">
                  <c:v>636.83023753077327</c:v>
                </c:pt>
                <c:pt idx="12">
                  <c:v>730.5845269622514</c:v>
                </c:pt>
                <c:pt idx="13">
                  <c:v>589.58745524209348</c:v>
                </c:pt>
                <c:pt idx="14">
                  <c:v>475.56459373557084</c:v>
                </c:pt>
                <c:pt idx="15">
                  <c:v>379.76127759318882</c:v>
                </c:pt>
                <c:pt idx="16">
                  <c:v>267.12134903645756</c:v>
                </c:pt>
                <c:pt idx="17">
                  <c:v>171.19402868980234</c:v>
                </c:pt>
                <c:pt idx="18">
                  <c:v>72.825235896414739</c:v>
                </c:pt>
                <c:pt idx="19">
                  <c:v>16.449577355106058</c:v>
                </c:pt>
                <c:pt idx="20">
                  <c:v>2.3204663367592286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8A6-4E25-8C89-32C5C8525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775599"/>
        <c:axId val="127790159"/>
      </c:barChart>
      <c:catAx>
        <c:axId val="127775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90159"/>
        <c:crossesAt val="-1500000"/>
        <c:auto val="1"/>
        <c:lblAlgn val="ctr"/>
        <c:lblOffset val="100"/>
        <c:noMultiLvlLbl val="0"/>
      </c:catAx>
      <c:valAx>
        <c:axId val="127790159"/>
        <c:scaling>
          <c:orientation val="minMax"/>
          <c:max val="1250"/>
          <c:min val="-1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75599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4"/>
          <c:order val="4"/>
          <c:tx>
            <c:strRef>
              <c:f>'prop dynamics'!$W$5</c:f>
              <c:strCache>
                <c:ptCount val="1"/>
                <c:pt idx="0">
                  <c:v>Ниж. гран. довер. интервала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'prop dynamics'!$A$6:$A$58</c:f>
              <c:numCache>
                <c:formatCode>General</c:formatCode>
                <c:ptCount val="5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  <c:pt idx="33">
                  <c:v>2031</c:v>
                </c:pt>
                <c:pt idx="34">
                  <c:v>2032</c:v>
                </c:pt>
                <c:pt idx="35">
                  <c:v>2033</c:v>
                </c:pt>
                <c:pt idx="36">
                  <c:v>2034</c:v>
                </c:pt>
                <c:pt idx="37">
                  <c:v>2035</c:v>
                </c:pt>
                <c:pt idx="38">
                  <c:v>2036</c:v>
                </c:pt>
                <c:pt idx="39">
                  <c:v>2037</c:v>
                </c:pt>
                <c:pt idx="40">
                  <c:v>2038</c:v>
                </c:pt>
                <c:pt idx="41">
                  <c:v>2039</c:v>
                </c:pt>
                <c:pt idx="42">
                  <c:v>2040</c:v>
                </c:pt>
                <c:pt idx="43">
                  <c:v>2041</c:v>
                </c:pt>
                <c:pt idx="44">
                  <c:v>2042</c:v>
                </c:pt>
                <c:pt idx="45">
                  <c:v>2043</c:v>
                </c:pt>
                <c:pt idx="46">
                  <c:v>2044</c:v>
                </c:pt>
                <c:pt idx="47">
                  <c:v>2045</c:v>
                </c:pt>
                <c:pt idx="48">
                  <c:v>2046</c:v>
                </c:pt>
                <c:pt idx="49">
                  <c:v>2047</c:v>
                </c:pt>
                <c:pt idx="50">
                  <c:v>2048</c:v>
                </c:pt>
                <c:pt idx="51">
                  <c:v>2049</c:v>
                </c:pt>
                <c:pt idx="52">
                  <c:v>2050</c:v>
                </c:pt>
              </c:numCache>
            </c:numRef>
          </c:cat>
          <c:val>
            <c:numRef>
              <c:f>'prop dynamics'!$W$6:$W$58</c:f>
              <c:numCache>
                <c:formatCode>General</c:formatCode>
                <c:ptCount val="53"/>
                <c:pt idx="24" formatCode="0.00">
                  <c:v>5.7830263653304472</c:v>
                </c:pt>
                <c:pt idx="25" formatCode="0.00">
                  <c:v>5.6272835779948096</c:v>
                </c:pt>
                <c:pt idx="26" formatCode="0.00">
                  <c:v>5.4477620017988277</c:v>
                </c:pt>
                <c:pt idx="27" formatCode="0.00">
                  <c:v>5.2480487935858093</c:v>
                </c:pt>
                <c:pt idx="28" formatCode="0.00">
                  <c:v>5.0700578850651858</c:v>
                </c:pt>
                <c:pt idx="29" formatCode="0.00">
                  <c:v>4.9117320571508429</c:v>
                </c:pt>
                <c:pt idx="30" formatCode="0.00">
                  <c:v>4.7779920219645229</c:v>
                </c:pt>
                <c:pt idx="31" formatCode="0.00">
                  <c:v>4.6782786705997061</c:v>
                </c:pt>
                <c:pt idx="32" formatCode="0.00">
                  <c:v>4.5933813985723839</c:v>
                </c:pt>
                <c:pt idx="33" formatCode="0.00">
                  <c:v>4.5255052589412719</c:v>
                </c:pt>
                <c:pt idx="34" formatCode="0.00">
                  <c:v>4.4869144428022372</c:v>
                </c:pt>
                <c:pt idx="35" formatCode="0.00">
                  <c:v>4.4642345858460484</c:v>
                </c:pt>
                <c:pt idx="36" formatCode="0.00">
                  <c:v>4.4442849446129991</c:v>
                </c:pt>
                <c:pt idx="37" formatCode="0.00">
                  <c:v>4.4242720429925741</c:v>
                </c:pt>
                <c:pt idx="38" formatCode="0.00">
                  <c:v>4.3953810805378444</c:v>
                </c:pt>
                <c:pt idx="39" formatCode="0.00">
                  <c:v>4.3820385159630604</c:v>
                </c:pt>
                <c:pt idx="40" formatCode="0.00">
                  <c:v>4.3675284789609314</c:v>
                </c:pt>
                <c:pt idx="41" formatCode="0.00">
                  <c:v>4.3560087377963255</c:v>
                </c:pt>
                <c:pt idx="42" formatCode="0.00">
                  <c:v>4.3424224120515813</c:v>
                </c:pt>
                <c:pt idx="43" formatCode="0.00">
                  <c:v>4.325585322311313</c:v>
                </c:pt>
                <c:pt idx="44" formatCode="0.00">
                  <c:v>4.3069779179196175</c:v>
                </c:pt>
                <c:pt idx="45" formatCode="0.00">
                  <c:v>4.2893101722662603</c:v>
                </c:pt>
                <c:pt idx="46" formatCode="0.00">
                  <c:v>4.2728969296066834</c:v>
                </c:pt>
                <c:pt idx="47" formatCode="0.00">
                  <c:v>4.2710824247164583</c:v>
                </c:pt>
                <c:pt idx="48" formatCode="0.00">
                  <c:v>4.2648739249398613</c:v>
                </c:pt>
                <c:pt idx="49" formatCode="0.00">
                  <c:v>4.2361650174100296</c:v>
                </c:pt>
                <c:pt idx="50" formatCode="0.00">
                  <c:v>4.1964114657637213</c:v>
                </c:pt>
                <c:pt idx="51" formatCode="0.00">
                  <c:v>4.1353588933183323</c:v>
                </c:pt>
                <c:pt idx="52" formatCode="0.00">
                  <c:v>4.0673561190363348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2-4C66-B398-748DC9E18F7B}"/>
            </c:ext>
          </c:extLst>
        </c:ser>
        <c:ser>
          <c:idx val="5"/>
          <c:order val="5"/>
          <c:tx>
            <c:strRef>
              <c:f>'prop dynamics'!$V$5</c:f>
              <c:strCache>
                <c:ptCount val="1"/>
                <c:pt idx="0">
                  <c:v>Верх. гран. довер. интервала</c:v>
                </c:pt>
              </c:strCache>
            </c:strRef>
          </c:tx>
          <c:spPr>
            <a:pattFill prst="pct25">
              <a:fgClr>
                <a:srgbClr val="00864F"/>
              </a:fgClr>
              <a:bgClr>
                <a:schemeClr val="bg1"/>
              </a:bgClr>
            </a:pattFill>
            <a:ln w="25400">
              <a:noFill/>
            </a:ln>
            <a:effectLst/>
          </c:spPr>
          <c:cat>
            <c:numRef>
              <c:f>'prop dynamics'!$A$6:$A$58</c:f>
              <c:numCache>
                <c:formatCode>General</c:formatCode>
                <c:ptCount val="5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  <c:pt idx="33">
                  <c:v>2031</c:v>
                </c:pt>
                <c:pt idx="34">
                  <c:v>2032</c:v>
                </c:pt>
                <c:pt idx="35">
                  <c:v>2033</c:v>
                </c:pt>
                <c:pt idx="36">
                  <c:v>2034</c:v>
                </c:pt>
                <c:pt idx="37">
                  <c:v>2035</c:v>
                </c:pt>
                <c:pt idx="38">
                  <c:v>2036</c:v>
                </c:pt>
                <c:pt idx="39">
                  <c:v>2037</c:v>
                </c:pt>
                <c:pt idx="40">
                  <c:v>2038</c:v>
                </c:pt>
                <c:pt idx="41">
                  <c:v>2039</c:v>
                </c:pt>
                <c:pt idx="42">
                  <c:v>2040</c:v>
                </c:pt>
                <c:pt idx="43">
                  <c:v>2041</c:v>
                </c:pt>
                <c:pt idx="44">
                  <c:v>2042</c:v>
                </c:pt>
                <c:pt idx="45">
                  <c:v>2043</c:v>
                </c:pt>
                <c:pt idx="46">
                  <c:v>2044</c:v>
                </c:pt>
                <c:pt idx="47">
                  <c:v>2045</c:v>
                </c:pt>
                <c:pt idx="48">
                  <c:v>2046</c:v>
                </c:pt>
                <c:pt idx="49">
                  <c:v>2047</c:v>
                </c:pt>
                <c:pt idx="50">
                  <c:v>2048</c:v>
                </c:pt>
                <c:pt idx="51">
                  <c:v>2049</c:v>
                </c:pt>
                <c:pt idx="52">
                  <c:v>2050</c:v>
                </c:pt>
              </c:numCache>
            </c:numRef>
          </c:cat>
          <c:val>
            <c:numRef>
              <c:f>'prop dynamics'!$X$6:$X$58</c:f>
              <c:numCache>
                <c:formatCode>General</c:formatCode>
                <c:ptCount val="53"/>
                <c:pt idx="24" formatCode="0.00">
                  <c:v>0</c:v>
                </c:pt>
                <c:pt idx="25" formatCode="0.00">
                  <c:v>1.1255718865008646E-2</c:v>
                </c:pt>
                <c:pt idx="26" formatCode="0.00">
                  <c:v>1.4082579047725474E-2</c:v>
                </c:pt>
                <c:pt idx="27" formatCode="0.00">
                  <c:v>1.5734470095011943E-2</c:v>
                </c:pt>
                <c:pt idx="28" formatCode="0.00">
                  <c:v>1.6789600804647975E-2</c:v>
                </c:pt>
                <c:pt idx="29" formatCode="0.00">
                  <c:v>1.754106030654512E-2</c:v>
                </c:pt>
                <c:pt idx="30" formatCode="0.00">
                  <c:v>1.8050544273892299E-2</c:v>
                </c:pt>
                <c:pt idx="31" formatCode="0.00">
                  <c:v>1.8560672327627259E-2</c:v>
                </c:pt>
                <c:pt idx="32" formatCode="0.00">
                  <c:v>1.8820226960883701E-2</c:v>
                </c:pt>
                <c:pt idx="33" formatCode="0.00">
                  <c:v>1.9179043227014247E-2</c:v>
                </c:pt>
                <c:pt idx="34" formatCode="0.00">
                  <c:v>1.9554927416590928E-2</c:v>
                </c:pt>
                <c:pt idx="35" formatCode="0.00">
                  <c:v>1.9705736098028837E-2</c:v>
                </c:pt>
                <c:pt idx="36" formatCode="0.00">
                  <c:v>1.9730704978114133E-2</c:v>
                </c:pt>
                <c:pt idx="37" formatCode="0.00">
                  <c:v>1.9740152927479215E-2</c:v>
                </c:pt>
                <c:pt idx="38" formatCode="0.00">
                  <c:v>1.9777208659881751E-2</c:v>
                </c:pt>
                <c:pt idx="39" formatCode="0.00">
                  <c:v>1.9778026209658961E-2</c:v>
                </c:pt>
                <c:pt idx="40" formatCode="0.00">
                  <c:v>1.9872053390699307E-2</c:v>
                </c:pt>
                <c:pt idx="41" formatCode="0.00">
                  <c:v>1.9787442261440802E-2</c:v>
                </c:pt>
                <c:pt idx="42" formatCode="0.00">
                  <c:v>1.9735042094684019E-2</c:v>
                </c:pt>
                <c:pt idx="43" formatCode="0.00">
                  <c:v>1.9640894734312297E-2</c:v>
                </c:pt>
                <c:pt idx="44" formatCode="0.00">
                  <c:v>1.9554432068396466E-2</c:v>
                </c:pt>
                <c:pt idx="45" formatCode="0.00">
                  <c:v>1.9415901347015208E-2</c:v>
                </c:pt>
                <c:pt idx="46" formatCode="0.00">
                  <c:v>1.931858627676597E-2</c:v>
                </c:pt>
                <c:pt idx="47" formatCode="0.00">
                  <c:v>1.9066476728772486E-2</c:v>
                </c:pt>
                <c:pt idx="48" formatCode="0.00">
                  <c:v>1.8794004127929753E-2</c:v>
                </c:pt>
                <c:pt idx="49" formatCode="0.00">
                  <c:v>1.8445512288439048E-2</c:v>
                </c:pt>
                <c:pt idx="50" formatCode="0.00">
                  <c:v>1.8155924734539752E-2</c:v>
                </c:pt>
                <c:pt idx="51" formatCode="0.00">
                  <c:v>1.7885145961852089E-2</c:v>
                </c:pt>
                <c:pt idx="52" formatCode="0.00">
                  <c:v>1.7721426786399874E-2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2-4C66-B398-748DC9E18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4177359"/>
        <c:axId val="1254186511"/>
      </c:areaChart>
      <c:scatterChart>
        <c:scatterStyle val="smoothMarker"/>
        <c:varyColors val="0"/>
        <c:ser>
          <c:idx val="0"/>
          <c:order val="0"/>
          <c:tx>
            <c:strRef>
              <c:f>'prop dynamics'!$T$5</c:f>
              <c:strCache>
                <c:ptCount val="1"/>
                <c:pt idx="0">
                  <c:v>Қолдау коэффициенті, дерек</c:v>
                </c:pt>
              </c:strCache>
            </c:strRef>
          </c:tx>
          <c:spPr>
            <a:ln w="19050" cap="rnd">
              <a:solidFill>
                <a:srgbClr val="DAAA00"/>
              </a:solidFill>
              <a:round/>
            </a:ln>
            <a:effectLst/>
          </c:spPr>
          <c:marker>
            <c:symbol val="none"/>
          </c:marker>
          <c:xVal>
            <c:numRef>
              <c:f>'prop dynamics'!$A$6:$A$30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xVal>
          <c:yVal>
            <c:numRef>
              <c:f>'prop dynamics'!$T$6:$T$30</c:f>
              <c:numCache>
                <c:formatCode>0.00</c:formatCode>
                <c:ptCount val="25"/>
                <c:pt idx="0">
                  <c:v>6.9826343095037577</c:v>
                </c:pt>
                <c:pt idx="1">
                  <c:v>7.078626580054598</c:v>
                </c:pt>
                <c:pt idx="2">
                  <c:v>7.0348224338339076</c:v>
                </c:pt>
                <c:pt idx="3">
                  <c:v>6.8170765836481753</c:v>
                </c:pt>
                <c:pt idx="4">
                  <c:v>6.5735460929516387</c:v>
                </c:pt>
                <c:pt idx="5">
                  <c:v>6.3867684862476963</c:v>
                </c:pt>
                <c:pt idx="6">
                  <c:v>6.2442428915646078</c:v>
                </c:pt>
                <c:pt idx="7">
                  <c:v>6.1543505444409732</c:v>
                </c:pt>
                <c:pt idx="8">
                  <c:v>6.1760462692288272</c:v>
                </c:pt>
                <c:pt idx="9">
                  <c:v>6.2944157259208025</c:v>
                </c:pt>
                <c:pt idx="10">
                  <c:v>6.8849962728403762</c:v>
                </c:pt>
                <c:pt idx="11">
                  <c:v>7.2516792715356599</c:v>
                </c:pt>
                <c:pt idx="12">
                  <c:v>7.5680536791940778</c:v>
                </c:pt>
                <c:pt idx="13">
                  <c:v>7.6938368692066277</c:v>
                </c:pt>
                <c:pt idx="14">
                  <c:v>7.6753115608309246</c:v>
                </c:pt>
                <c:pt idx="15">
                  <c:v>7.6353609861237155</c:v>
                </c:pt>
                <c:pt idx="16">
                  <c:v>7.5186342304247997</c:v>
                </c:pt>
                <c:pt idx="17">
                  <c:v>7.3431677973065224</c:v>
                </c:pt>
                <c:pt idx="18">
                  <c:v>7.1943072343284866</c:v>
                </c:pt>
                <c:pt idx="19">
                  <c:v>7.0184418267739295</c:v>
                </c:pt>
                <c:pt idx="20">
                  <c:v>6.8331919008167272</c:v>
                </c:pt>
                <c:pt idx="21">
                  <c:v>6.6056145170075045</c:v>
                </c:pt>
                <c:pt idx="22">
                  <c:v>6.4641011890678168</c:v>
                </c:pt>
                <c:pt idx="23">
                  <c:v>6.073165886085989</c:v>
                </c:pt>
                <c:pt idx="24">
                  <c:v>5.7830263653304472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D22-4C66-B398-748DC9E18F7B}"/>
            </c:ext>
          </c:extLst>
        </c:ser>
        <c:ser>
          <c:idx val="2"/>
          <c:order val="1"/>
          <c:tx>
            <c:strRef>
              <c:f>'prop dynamics'!$U$5</c:f>
              <c:strCache>
                <c:ptCount val="1"/>
                <c:pt idx="0">
                  <c:v>БЖЗҚ болжамы</c:v>
                </c:pt>
              </c:strCache>
            </c:strRef>
          </c:tx>
          <c:spPr>
            <a:ln w="19050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xVal>
            <c:numRef>
              <c:f>'prop dynamics'!$A$28:$A$58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xVal>
          <c:yVal>
            <c:numRef>
              <c:f>'prop dynamics'!$U$28:$U$58</c:f>
              <c:numCache>
                <c:formatCode>General</c:formatCode>
                <c:ptCount val="31"/>
                <c:pt idx="2" formatCode="0.00">
                  <c:v>5.7830263653304472</c:v>
                </c:pt>
                <c:pt idx="3" formatCode="0.00">
                  <c:v>5.6329114374273139</c:v>
                </c:pt>
                <c:pt idx="4" formatCode="0.00">
                  <c:v>5.4548032913226905</c:v>
                </c:pt>
                <c:pt idx="5" formatCode="0.00">
                  <c:v>5.2559160286333153</c:v>
                </c:pt>
                <c:pt idx="6" formatCode="0.00">
                  <c:v>5.0784526854675098</c:v>
                </c:pt>
                <c:pt idx="7" formatCode="0.00">
                  <c:v>4.9205025873041155</c:v>
                </c:pt>
                <c:pt idx="8" formatCode="0.00">
                  <c:v>4.787017294101469</c:v>
                </c:pt>
                <c:pt idx="9" formatCode="0.00">
                  <c:v>4.6875590067635198</c:v>
                </c:pt>
                <c:pt idx="10" formatCode="0.00">
                  <c:v>4.6027915120528258</c:v>
                </c:pt>
                <c:pt idx="11" formatCode="0.00">
                  <c:v>4.535094780554779</c:v>
                </c:pt>
                <c:pt idx="12" formatCode="0.00">
                  <c:v>4.4966919065105326</c:v>
                </c:pt>
                <c:pt idx="13" formatCode="0.00">
                  <c:v>4.4740874538950628</c:v>
                </c:pt>
                <c:pt idx="14" formatCode="0.00">
                  <c:v>4.4541502971020561</c:v>
                </c:pt>
                <c:pt idx="15" formatCode="0.00">
                  <c:v>4.4341421194563138</c:v>
                </c:pt>
                <c:pt idx="16" formatCode="0.00">
                  <c:v>4.4052696848677853</c:v>
                </c:pt>
                <c:pt idx="17" formatCode="0.00">
                  <c:v>4.3919275290678899</c:v>
                </c:pt>
                <c:pt idx="18" formatCode="0.00">
                  <c:v>4.3774645056562811</c:v>
                </c:pt>
                <c:pt idx="19" formatCode="0.00">
                  <c:v>4.3659024589270459</c:v>
                </c:pt>
                <c:pt idx="20" formatCode="0.00">
                  <c:v>4.3522899330989233</c:v>
                </c:pt>
                <c:pt idx="21" formatCode="0.00">
                  <c:v>4.3354057696784691</c:v>
                </c:pt>
                <c:pt idx="22" formatCode="0.00">
                  <c:v>4.3167551339538157</c:v>
                </c:pt>
                <c:pt idx="23" formatCode="0.00">
                  <c:v>4.2990181229397679</c:v>
                </c:pt>
                <c:pt idx="24" formatCode="0.00">
                  <c:v>4.2825562227450664</c:v>
                </c:pt>
                <c:pt idx="25" formatCode="0.00">
                  <c:v>4.2806156630808445</c:v>
                </c:pt>
                <c:pt idx="26" formatCode="0.00">
                  <c:v>4.2742709270038262</c:v>
                </c:pt>
                <c:pt idx="27" formatCode="0.00">
                  <c:v>4.2453877735542491</c:v>
                </c:pt>
                <c:pt idx="28" formatCode="0.00">
                  <c:v>4.2054894281309911</c:v>
                </c:pt>
                <c:pt idx="29" formatCode="0.00">
                  <c:v>4.1443014662992583</c:v>
                </c:pt>
                <c:pt idx="30" formatCode="0.00">
                  <c:v>4.0762168324295347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D22-4C66-B398-748DC9E18F7B}"/>
            </c:ext>
          </c:extLst>
        </c:ser>
        <c:ser>
          <c:idx val="1"/>
          <c:order val="2"/>
          <c:tx>
            <c:strRef>
              <c:f>'prop dynamics'!$V$5</c:f>
              <c:strCache>
                <c:ptCount val="1"/>
                <c:pt idx="0">
                  <c:v>Верх. гран. довер. интервала</c:v>
                </c:pt>
              </c:strCache>
            </c:strRef>
          </c:tx>
          <c:spPr>
            <a:ln w="9525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xVal>
            <c:numRef>
              <c:f>'prop dynamics'!$A$29:$A$58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xVal>
          <c:yVal>
            <c:numRef>
              <c:f>'prop dynamics'!$V$29:$V$58</c:f>
              <c:numCache>
                <c:formatCode>0.00</c:formatCode>
                <c:ptCount val="30"/>
                <c:pt idx="1">
                  <c:v>5.7830263653304472</c:v>
                </c:pt>
                <c:pt idx="2">
                  <c:v>5.6385392968598183</c:v>
                </c:pt>
                <c:pt idx="3">
                  <c:v>5.4618445808465532</c:v>
                </c:pt>
                <c:pt idx="4">
                  <c:v>5.2637832636808213</c:v>
                </c:pt>
                <c:pt idx="5">
                  <c:v>5.0868474858698338</c:v>
                </c:pt>
                <c:pt idx="6">
                  <c:v>4.9292731174573881</c:v>
                </c:pt>
                <c:pt idx="7">
                  <c:v>4.7960425662384152</c:v>
                </c:pt>
                <c:pt idx="8">
                  <c:v>4.6968393429273334</c:v>
                </c:pt>
                <c:pt idx="9">
                  <c:v>4.6122016255332676</c:v>
                </c:pt>
                <c:pt idx="10">
                  <c:v>4.5446843021682861</c:v>
                </c:pt>
                <c:pt idx="11">
                  <c:v>4.5064693702188281</c:v>
                </c:pt>
                <c:pt idx="12">
                  <c:v>4.4839403219440772</c:v>
                </c:pt>
                <c:pt idx="13">
                  <c:v>4.4640156495911132</c:v>
                </c:pt>
                <c:pt idx="14">
                  <c:v>4.4440121959200534</c:v>
                </c:pt>
                <c:pt idx="15">
                  <c:v>4.4151582891977261</c:v>
                </c:pt>
                <c:pt idx="16">
                  <c:v>4.4018165421727193</c:v>
                </c:pt>
                <c:pt idx="17">
                  <c:v>4.3874005323516307</c:v>
                </c:pt>
                <c:pt idx="18">
                  <c:v>4.3757961800577663</c:v>
                </c:pt>
                <c:pt idx="19">
                  <c:v>4.3621574541462653</c:v>
                </c:pt>
                <c:pt idx="20">
                  <c:v>4.3452262170456253</c:v>
                </c:pt>
                <c:pt idx="21">
                  <c:v>4.3265323499880139</c:v>
                </c:pt>
                <c:pt idx="22">
                  <c:v>4.3087260736132755</c:v>
                </c:pt>
                <c:pt idx="23">
                  <c:v>4.2922155158834494</c:v>
                </c:pt>
                <c:pt idx="24">
                  <c:v>4.2901489014452308</c:v>
                </c:pt>
                <c:pt idx="25">
                  <c:v>4.283667929067791</c:v>
                </c:pt>
                <c:pt idx="26">
                  <c:v>4.2546105296984686</c:v>
                </c:pt>
                <c:pt idx="27">
                  <c:v>4.214567390498261</c:v>
                </c:pt>
                <c:pt idx="28">
                  <c:v>4.1532440392801844</c:v>
                </c:pt>
                <c:pt idx="29">
                  <c:v>4.0850775458227346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D22-4C66-B398-748DC9E18F7B}"/>
            </c:ext>
          </c:extLst>
        </c:ser>
        <c:ser>
          <c:idx val="3"/>
          <c:order val="3"/>
          <c:tx>
            <c:strRef>
              <c:f>'prop dynamics'!$W$5</c:f>
              <c:strCache>
                <c:ptCount val="1"/>
                <c:pt idx="0">
                  <c:v>Ниж. гран. довер. интервала</c:v>
                </c:pt>
              </c:strCache>
            </c:strRef>
          </c:tx>
          <c:spPr>
            <a:ln w="9525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xVal>
            <c:numRef>
              <c:f>'prop dynamics'!$A$29:$A$58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xVal>
          <c:yVal>
            <c:numRef>
              <c:f>'prop dynamics'!$W$29:$W$58</c:f>
              <c:numCache>
                <c:formatCode>0.00</c:formatCode>
                <c:ptCount val="30"/>
                <c:pt idx="1">
                  <c:v>5.7830263653304472</c:v>
                </c:pt>
                <c:pt idx="2">
                  <c:v>5.6272835779948096</c:v>
                </c:pt>
                <c:pt idx="3">
                  <c:v>5.4477620017988277</c:v>
                </c:pt>
                <c:pt idx="4">
                  <c:v>5.2480487935858093</c:v>
                </c:pt>
                <c:pt idx="5">
                  <c:v>5.0700578850651858</c:v>
                </c:pt>
                <c:pt idx="6">
                  <c:v>4.9117320571508429</c:v>
                </c:pt>
                <c:pt idx="7">
                  <c:v>4.7779920219645229</c:v>
                </c:pt>
                <c:pt idx="8">
                  <c:v>4.6782786705997061</c:v>
                </c:pt>
                <c:pt idx="9">
                  <c:v>4.5933813985723839</c:v>
                </c:pt>
                <c:pt idx="10">
                  <c:v>4.5255052589412719</c:v>
                </c:pt>
                <c:pt idx="11">
                  <c:v>4.4869144428022372</c:v>
                </c:pt>
                <c:pt idx="12">
                  <c:v>4.4642345858460484</c:v>
                </c:pt>
                <c:pt idx="13">
                  <c:v>4.4442849446129991</c:v>
                </c:pt>
                <c:pt idx="14">
                  <c:v>4.4242720429925741</c:v>
                </c:pt>
                <c:pt idx="15">
                  <c:v>4.3953810805378444</c:v>
                </c:pt>
                <c:pt idx="16">
                  <c:v>4.3820385159630604</c:v>
                </c:pt>
                <c:pt idx="17">
                  <c:v>4.3675284789609314</c:v>
                </c:pt>
                <c:pt idx="18">
                  <c:v>4.3560087377963255</c:v>
                </c:pt>
                <c:pt idx="19">
                  <c:v>4.3424224120515813</c:v>
                </c:pt>
                <c:pt idx="20">
                  <c:v>4.325585322311313</c:v>
                </c:pt>
                <c:pt idx="21">
                  <c:v>4.3069779179196175</c:v>
                </c:pt>
                <c:pt idx="22">
                  <c:v>4.2893101722662603</c:v>
                </c:pt>
                <c:pt idx="23">
                  <c:v>4.2728969296066834</c:v>
                </c:pt>
                <c:pt idx="24">
                  <c:v>4.2710824247164583</c:v>
                </c:pt>
                <c:pt idx="25">
                  <c:v>4.2648739249398613</c:v>
                </c:pt>
                <c:pt idx="26">
                  <c:v>4.2361650174100296</c:v>
                </c:pt>
                <c:pt idx="27">
                  <c:v>4.1964114657637213</c:v>
                </c:pt>
                <c:pt idx="28">
                  <c:v>4.1353588933183323</c:v>
                </c:pt>
                <c:pt idx="29">
                  <c:v>4.0673561190363348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D22-4C66-B398-748DC9E18F7B}"/>
            </c:ext>
          </c:extLst>
        </c:ser>
        <c:ser>
          <c:idx val="6"/>
          <c:order val="6"/>
          <c:tx>
            <c:strRef>
              <c:f>'prop dynamics'!$Y$5</c:f>
              <c:strCache>
                <c:ptCount val="1"/>
                <c:pt idx="0">
                  <c:v>БҰҰ болжамы</c:v>
                </c:pt>
              </c:strCache>
            </c:strRef>
          </c:tx>
          <c:spPr>
            <a:ln w="19050" cap="rnd">
              <a:solidFill>
                <a:srgbClr val="247BA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'prop dynamics'!$A$28:$A$58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xVal>
          <c:yVal>
            <c:numRef>
              <c:f>'prop dynamics'!$Y$28:$Y$58</c:f>
              <c:numCache>
                <c:formatCode>General</c:formatCode>
                <c:ptCount val="31"/>
                <c:pt idx="2" formatCode="0.00">
                  <c:v>5.7830263653304472</c:v>
                </c:pt>
                <c:pt idx="3" formatCode="0.00">
                  <c:v>5.7138782431734816</c:v>
                </c:pt>
                <c:pt idx="4" formatCode="0.00">
                  <c:v>5.452033969325762</c:v>
                </c:pt>
                <c:pt idx="5" formatCode="0.00">
                  <c:v>5.2127777970519311</c:v>
                </c:pt>
                <c:pt idx="6" formatCode="0.00">
                  <c:v>5.0025992096387988</c:v>
                </c:pt>
                <c:pt idx="7" formatCode="0.00">
                  <c:v>4.8282279876954579</c:v>
                </c:pt>
                <c:pt idx="8" formatCode="0.00">
                  <c:v>4.6919380731611708</c:v>
                </c:pt>
                <c:pt idx="9" formatCode="0.00">
                  <c:v>4.5899783301447661</c:v>
                </c:pt>
                <c:pt idx="10" formatCode="0.00">
                  <c:v>4.5180409121115206</c:v>
                </c:pt>
                <c:pt idx="11" formatCode="0.00">
                  <c:v>4.4697247551398762</c:v>
                </c:pt>
                <c:pt idx="12" formatCode="0.00">
                  <c:v>4.4356999696978461</c:v>
                </c:pt>
                <c:pt idx="13" formatCode="0.00">
                  <c:v>4.4075629421197497</c:v>
                </c:pt>
                <c:pt idx="14" formatCode="0.00">
                  <c:v>4.3808155154584494</c:v>
                </c:pt>
                <c:pt idx="15" formatCode="0.00">
                  <c:v>4.3553998871500479</c:v>
                </c:pt>
                <c:pt idx="16" formatCode="0.00">
                  <c:v>4.3336832442688751</c:v>
                </c:pt>
                <c:pt idx="17" formatCode="0.00">
                  <c:v>4.3160142021601509</c:v>
                </c:pt>
                <c:pt idx="18" formatCode="0.00">
                  <c:v>4.3019540931714193</c:v>
                </c:pt>
                <c:pt idx="19" formatCode="0.00">
                  <c:v>4.290175869311331</c:v>
                </c:pt>
                <c:pt idx="20" formatCode="0.00">
                  <c:v>4.2785229681813979</c:v>
                </c:pt>
                <c:pt idx="21" formatCode="0.00">
                  <c:v>4.2633783027717849</c:v>
                </c:pt>
                <c:pt idx="22" formatCode="0.00">
                  <c:v>4.2442486819220271</c:v>
                </c:pt>
                <c:pt idx="23" formatCode="0.00">
                  <c:v>4.2268931111653272</c:v>
                </c:pt>
                <c:pt idx="24" formatCode="0.00">
                  <c:v>4.2159835632089537</c:v>
                </c:pt>
                <c:pt idx="25" formatCode="0.00">
                  <c:v>4.2038012666948248</c:v>
                </c:pt>
                <c:pt idx="26" formatCode="0.00">
                  <c:v>4.1772209719507103</c:v>
                </c:pt>
                <c:pt idx="27" formatCode="0.00">
                  <c:v>4.1323630555527791</c:v>
                </c:pt>
                <c:pt idx="28" formatCode="0.00">
                  <c:v>4.0701973655738239</c:v>
                </c:pt>
                <c:pt idx="29" formatCode="0.00">
                  <c:v>3.9949661639615295</c:v>
                </c:pt>
                <c:pt idx="30" formatCode="0.00">
                  <c:v>3.9114788705618015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DD22-4C66-B398-748DC9E18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078559"/>
        <c:axId val="1533075231"/>
      </c:scatterChart>
      <c:catAx>
        <c:axId val="1254177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54186511"/>
        <c:crosses val="autoZero"/>
        <c:auto val="1"/>
        <c:lblAlgn val="ctr"/>
        <c:lblOffset val="100"/>
        <c:tickMarkSkip val="10"/>
        <c:noMultiLvlLbl val="0"/>
      </c:catAx>
      <c:valAx>
        <c:axId val="1254186511"/>
        <c:scaling>
          <c:orientation val="minMax"/>
          <c:max val="8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54177359"/>
        <c:crossesAt val="1"/>
        <c:crossBetween val="midCat"/>
        <c:majorUnit val="0.5"/>
      </c:valAx>
      <c:valAx>
        <c:axId val="1533075231"/>
        <c:scaling>
          <c:orientation val="minMax"/>
          <c:min val="3.5"/>
        </c:scaling>
        <c:delete val="0"/>
        <c:axPos val="r"/>
        <c:numFmt formatCode="0.0%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33078559"/>
        <c:crosses val="max"/>
        <c:crossBetween val="midCat"/>
      </c:valAx>
      <c:valAx>
        <c:axId val="1533078559"/>
        <c:scaling>
          <c:orientation val="minMax"/>
          <c:max val="2050"/>
          <c:min val="1998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33075231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18438962877714E-2"/>
          <c:y val="2.4792695631979052E-2"/>
          <c:w val="0.89626725140580832"/>
          <c:h val="0.72152684046028059"/>
        </c:manualLayout>
      </c:layout>
      <c:areaChart>
        <c:grouping val="stacked"/>
        <c:varyColors val="0"/>
        <c:ser>
          <c:idx val="4"/>
          <c:order val="4"/>
          <c:tx>
            <c:strRef>
              <c:f>'prop dynamics'!$AC$5</c:f>
              <c:strCache>
                <c:ptCount val="1"/>
                <c:pt idx="0">
                  <c:v>Ниж. гран. довер. интервала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'prop dynamics'!$A$6:$A$58</c:f>
              <c:numCache>
                <c:formatCode>General</c:formatCode>
                <c:ptCount val="5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  <c:pt idx="33">
                  <c:v>2031</c:v>
                </c:pt>
                <c:pt idx="34">
                  <c:v>2032</c:v>
                </c:pt>
                <c:pt idx="35">
                  <c:v>2033</c:v>
                </c:pt>
                <c:pt idx="36">
                  <c:v>2034</c:v>
                </c:pt>
                <c:pt idx="37">
                  <c:v>2035</c:v>
                </c:pt>
                <c:pt idx="38">
                  <c:v>2036</c:v>
                </c:pt>
                <c:pt idx="39">
                  <c:v>2037</c:v>
                </c:pt>
                <c:pt idx="40">
                  <c:v>2038</c:v>
                </c:pt>
                <c:pt idx="41">
                  <c:v>2039</c:v>
                </c:pt>
                <c:pt idx="42">
                  <c:v>2040</c:v>
                </c:pt>
                <c:pt idx="43">
                  <c:v>2041</c:v>
                </c:pt>
                <c:pt idx="44">
                  <c:v>2042</c:v>
                </c:pt>
                <c:pt idx="45">
                  <c:v>2043</c:v>
                </c:pt>
                <c:pt idx="46">
                  <c:v>2044</c:v>
                </c:pt>
                <c:pt idx="47">
                  <c:v>2045</c:v>
                </c:pt>
                <c:pt idx="48">
                  <c:v>2046</c:v>
                </c:pt>
                <c:pt idx="49">
                  <c:v>2047</c:v>
                </c:pt>
                <c:pt idx="50">
                  <c:v>2048</c:v>
                </c:pt>
                <c:pt idx="51">
                  <c:v>2049</c:v>
                </c:pt>
                <c:pt idx="52">
                  <c:v>2050</c:v>
                </c:pt>
              </c:numCache>
            </c:numRef>
          </c:cat>
          <c:val>
            <c:numRef>
              <c:f>'prop dynamics'!$AC$6:$AC$58</c:f>
              <c:numCache>
                <c:formatCode>General</c:formatCode>
                <c:ptCount val="53"/>
                <c:pt idx="24" formatCode="0.0%">
                  <c:v>0.12774346186016777</c:v>
                </c:pt>
                <c:pt idx="25" formatCode="0.0%">
                  <c:v>0.13353003194641919</c:v>
                </c:pt>
                <c:pt idx="26" formatCode="0.0%">
                  <c:v>0.13462782274918456</c:v>
                </c:pt>
                <c:pt idx="27" formatCode="0.0%">
                  <c:v>0.13562988689574801</c:v>
                </c:pt>
                <c:pt idx="28" formatCode="0.0%">
                  <c:v>0.13669757922310866</c:v>
                </c:pt>
                <c:pt idx="29" formatCode="0.0%">
                  <c:v>0.13755684412880329</c:v>
                </c:pt>
                <c:pt idx="30" formatCode="0.0%">
                  <c:v>0.1384875151738576</c:v>
                </c:pt>
                <c:pt idx="31" formatCode="0.0%">
                  <c:v>0.13938763910161295</c:v>
                </c:pt>
                <c:pt idx="32" formatCode="0.0%">
                  <c:v>0.1404424660711294</c:v>
                </c:pt>
                <c:pt idx="33" formatCode="0.0%">
                  <c:v>0.14169221785104782</c:v>
                </c:pt>
                <c:pt idx="34" formatCode="0.0%">
                  <c:v>0.14261442173014996</c:v>
                </c:pt>
                <c:pt idx="35" formatCode="0.0%">
                  <c:v>0.14356573848761603</c:v>
                </c:pt>
                <c:pt idx="36" formatCode="0.0%">
                  <c:v>0.14447805953504456</c:v>
                </c:pt>
                <c:pt idx="37" formatCode="0.0%">
                  <c:v>0.145345402285428</c:v>
                </c:pt>
                <c:pt idx="38" formatCode="0.0%">
                  <c:v>0.14623460309861316</c:v>
                </c:pt>
                <c:pt idx="39" formatCode="0.0%">
                  <c:v>0.14699075441553988</c:v>
                </c:pt>
                <c:pt idx="40" formatCode="0.0%">
                  <c:v>0.14771378979640776</c:v>
                </c:pt>
                <c:pt idx="41" formatCode="0.0%">
                  <c:v>0.14837884481179825</c:v>
                </c:pt>
                <c:pt idx="42" formatCode="0.0%">
                  <c:v>0.14883500162910096</c:v>
                </c:pt>
                <c:pt idx="43" formatCode="0.0%">
                  <c:v>0.14948339652535156</c:v>
                </c:pt>
                <c:pt idx="44" formatCode="0.0%">
                  <c:v>0.15028687700329532</c:v>
                </c:pt>
                <c:pt idx="45" formatCode="0.0%">
                  <c:v>0.15125553409713238</c:v>
                </c:pt>
                <c:pt idx="46" formatCode="0.0%">
                  <c:v>0.15270670464803449</c:v>
                </c:pt>
                <c:pt idx="47" formatCode="0.0%">
                  <c:v>0.15433621330559719</c:v>
                </c:pt>
                <c:pt idx="48" formatCode="0.0%">
                  <c:v>0.15641200560831356</c:v>
                </c:pt>
                <c:pt idx="49" formatCode="0.0%">
                  <c:v>0.15864450512357606</c:v>
                </c:pt>
                <c:pt idx="50" formatCode="0.0%">
                  <c:v>0.16078311792555391</c:v>
                </c:pt>
                <c:pt idx="51" formatCode="0.0%">
                  <c:v>0.16245103745345685</c:v>
                </c:pt>
                <c:pt idx="52" formatCode="0.0%">
                  <c:v>0.1637912882419971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A-4EC8-A299-F094B2029262}"/>
            </c:ext>
          </c:extLst>
        </c:ser>
        <c:ser>
          <c:idx val="5"/>
          <c:order val="5"/>
          <c:tx>
            <c:strRef>
              <c:f>'prop dynamics'!$AB$5</c:f>
              <c:strCache>
                <c:ptCount val="1"/>
                <c:pt idx="0">
                  <c:v>Верх. гран. довер. интервала</c:v>
                </c:pt>
              </c:strCache>
            </c:strRef>
          </c:tx>
          <c:spPr>
            <a:pattFill prst="pct25">
              <a:fgClr>
                <a:srgbClr val="00864F"/>
              </a:fgClr>
              <a:bgClr>
                <a:schemeClr val="bg1"/>
              </a:bgClr>
            </a:pattFill>
            <a:ln w="25400">
              <a:noFill/>
            </a:ln>
            <a:effectLst/>
          </c:spPr>
          <c:cat>
            <c:numRef>
              <c:f>'prop dynamics'!$A$6:$A$58</c:f>
              <c:numCache>
                <c:formatCode>General</c:formatCode>
                <c:ptCount val="5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  <c:pt idx="33">
                  <c:v>2031</c:v>
                </c:pt>
                <c:pt idx="34">
                  <c:v>2032</c:v>
                </c:pt>
                <c:pt idx="35">
                  <c:v>2033</c:v>
                </c:pt>
                <c:pt idx="36">
                  <c:v>2034</c:v>
                </c:pt>
                <c:pt idx="37">
                  <c:v>2035</c:v>
                </c:pt>
                <c:pt idx="38">
                  <c:v>2036</c:v>
                </c:pt>
                <c:pt idx="39">
                  <c:v>2037</c:v>
                </c:pt>
                <c:pt idx="40">
                  <c:v>2038</c:v>
                </c:pt>
                <c:pt idx="41">
                  <c:v>2039</c:v>
                </c:pt>
                <c:pt idx="42">
                  <c:v>2040</c:v>
                </c:pt>
                <c:pt idx="43">
                  <c:v>2041</c:v>
                </c:pt>
                <c:pt idx="44">
                  <c:v>2042</c:v>
                </c:pt>
                <c:pt idx="45">
                  <c:v>2043</c:v>
                </c:pt>
                <c:pt idx="46">
                  <c:v>2044</c:v>
                </c:pt>
                <c:pt idx="47">
                  <c:v>2045</c:v>
                </c:pt>
                <c:pt idx="48">
                  <c:v>2046</c:v>
                </c:pt>
                <c:pt idx="49">
                  <c:v>2047</c:v>
                </c:pt>
                <c:pt idx="50">
                  <c:v>2048</c:v>
                </c:pt>
                <c:pt idx="51">
                  <c:v>2049</c:v>
                </c:pt>
                <c:pt idx="52">
                  <c:v>2050</c:v>
                </c:pt>
              </c:numCache>
            </c:numRef>
          </c:cat>
          <c:val>
            <c:numRef>
              <c:f>'prop dynamics'!$AD$6:$AD$58</c:f>
              <c:numCache>
                <c:formatCode>General</c:formatCode>
                <c:ptCount val="53"/>
                <c:pt idx="24" formatCode="0.0%">
                  <c:v>0</c:v>
                </c:pt>
                <c:pt idx="25" formatCode="0.0%">
                  <c:v>1.7244432698193535E-4</c:v>
                </c:pt>
                <c:pt idx="26" formatCode="0.0%">
                  <c:v>2.2386205073421372E-4</c:v>
                </c:pt>
                <c:pt idx="27" formatCode="0.0%">
                  <c:v>2.6411226503891827E-4</c:v>
                </c:pt>
                <c:pt idx="28" formatCode="0.0%">
                  <c:v>3.0382346647406244E-4</c:v>
                </c:pt>
                <c:pt idx="29" formatCode="0.0%">
                  <c:v>3.4479872625903241E-4</c:v>
                </c:pt>
                <c:pt idx="30" formatCode="0.0%">
                  <c:v>3.8969150588452628E-4</c:v>
                </c:pt>
                <c:pt idx="31" formatCode="0.0%">
                  <c:v>4.4693571743997795E-4</c:v>
                </c:pt>
                <c:pt idx="32" formatCode="0.0%">
                  <c:v>5.1121217726923796E-4</c:v>
                </c:pt>
                <c:pt idx="33" formatCode="0.0%">
                  <c:v>5.8777745517923918E-4</c:v>
                </c:pt>
                <c:pt idx="34" formatCode="0.0%">
                  <c:v>6.7211767549874013E-4</c:v>
                </c:pt>
                <c:pt idx="35" formatCode="0.0%">
                  <c:v>7.5187042045782304E-4</c:v>
                </c:pt>
                <c:pt idx="36" formatCode="0.0%">
                  <c:v>8.5224159811048139E-4</c:v>
                </c:pt>
                <c:pt idx="37" formatCode="0.0%">
                  <c:v>9.5804810070143631E-4</c:v>
                </c:pt>
                <c:pt idx="38" formatCode="0.0%">
                  <c:v>1.0668521933400732E-3</c:v>
                </c:pt>
                <c:pt idx="39" formatCode="0.0%">
                  <c:v>1.196753578069587E-3</c:v>
                </c:pt>
                <c:pt idx="40" formatCode="0.0%">
                  <c:v>1.3300961696449676E-3</c:v>
                </c:pt>
                <c:pt idx="41" formatCode="0.0%">
                  <c:v>1.4671975867265319E-3</c:v>
                </c:pt>
                <c:pt idx="42" formatCode="0.0%">
                  <c:v>1.6160471804491094E-3</c:v>
                </c:pt>
                <c:pt idx="43" formatCode="0.0%">
                  <c:v>1.7673780780527171E-3</c:v>
                </c:pt>
                <c:pt idx="44" formatCode="0.0%">
                  <c:v>1.9245351137679445E-3</c:v>
                </c:pt>
                <c:pt idx="45" formatCode="0.0%">
                  <c:v>2.0804215846338403E-3</c:v>
                </c:pt>
                <c:pt idx="46" formatCode="0.0%">
                  <c:v>2.2572267736540308E-3</c:v>
                </c:pt>
                <c:pt idx="47" formatCode="0.0%">
                  <c:v>2.4357998184144636E-3</c:v>
                </c:pt>
                <c:pt idx="48" formatCode="0.0%">
                  <c:v>2.6020729446278867E-3</c:v>
                </c:pt>
                <c:pt idx="49" formatCode="0.0%">
                  <c:v>2.8107980952493672E-3</c:v>
                </c:pt>
                <c:pt idx="50" formatCode="0.0%">
                  <c:v>3.0417606164736544E-3</c:v>
                </c:pt>
                <c:pt idx="51" formatCode="0.0%">
                  <c:v>3.2523470776973373E-3</c:v>
                </c:pt>
                <c:pt idx="52" formatCode="0.0%">
                  <c:v>3.4605078098040032E-3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CA-4EC8-A299-F094B2029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4177359"/>
        <c:axId val="1254186511"/>
      </c:areaChart>
      <c:scatterChart>
        <c:scatterStyle val="smoothMarker"/>
        <c:varyColors val="0"/>
        <c:ser>
          <c:idx val="0"/>
          <c:order val="0"/>
          <c:tx>
            <c:strRef>
              <c:f>'prop dynamics'!$Z$5</c:f>
              <c:strCache>
                <c:ptCount val="1"/>
                <c:pt idx="0">
                  <c:v>Дерек</c:v>
                </c:pt>
              </c:strCache>
            </c:strRef>
          </c:tx>
          <c:spPr>
            <a:ln w="19050" cap="rnd">
              <a:solidFill>
                <a:srgbClr val="DAAA00"/>
              </a:solidFill>
              <a:round/>
            </a:ln>
            <a:effectLst/>
          </c:spPr>
          <c:marker>
            <c:symbol val="none"/>
          </c:marker>
          <c:xVal>
            <c:numRef>
              <c:f>'prop dynamics'!$A$6:$A$30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xVal>
          <c:yVal>
            <c:numRef>
              <c:f>'prop dynamics'!$Z$6:$Z$30</c:f>
              <c:numCache>
                <c:formatCode>0.0%</c:formatCode>
                <c:ptCount val="25"/>
                <c:pt idx="0">
                  <c:v>0.10625840190792916</c:v>
                </c:pt>
                <c:pt idx="1">
                  <c:v>0.10933232118529765</c:v>
                </c:pt>
                <c:pt idx="2">
                  <c:v>0.11125631575159041</c:v>
                </c:pt>
                <c:pt idx="3">
                  <c:v>0.11179337446575359</c:v>
                </c:pt>
                <c:pt idx="4">
                  <c:v>0.11096839226797199</c:v>
                </c:pt>
                <c:pt idx="5">
                  <c:v>0.10749458237465889</c:v>
                </c:pt>
                <c:pt idx="6">
                  <c:v>0.10376631360206098</c:v>
                </c:pt>
                <c:pt idx="7">
                  <c:v>0.10081586586392231</c:v>
                </c:pt>
                <c:pt idx="8">
                  <c:v>9.9758470515905889E-2</c:v>
                </c:pt>
                <c:pt idx="9">
                  <c:v>0.10016102488738084</c:v>
                </c:pt>
                <c:pt idx="10">
                  <c:v>0.10066185816213136</c:v>
                </c:pt>
                <c:pt idx="11">
                  <c:v>9.6858037950566786E-2</c:v>
                </c:pt>
                <c:pt idx="12">
                  <c:v>9.7997478781140152E-2</c:v>
                </c:pt>
                <c:pt idx="13">
                  <c:v>9.9397036702722E-2</c:v>
                </c:pt>
                <c:pt idx="14">
                  <c:v>0.10057609083591736</c:v>
                </c:pt>
                <c:pt idx="15">
                  <c:v>0.10196989446516627</c:v>
                </c:pt>
                <c:pt idx="16">
                  <c:v>0.10349140529420009</c:v>
                </c:pt>
                <c:pt idx="17">
                  <c:v>0.10559388460364677</c:v>
                </c:pt>
                <c:pt idx="18">
                  <c:v>0.1077437580843713</c:v>
                </c:pt>
                <c:pt idx="19">
                  <c:v>0.11016868087410944</c:v>
                </c:pt>
                <c:pt idx="20">
                  <c:v>0.11306542363563556</c:v>
                </c:pt>
                <c:pt idx="21">
                  <c:v>0.11640799112090429</c:v>
                </c:pt>
                <c:pt idx="22">
                  <c:v>0.1198483515717957</c:v>
                </c:pt>
                <c:pt idx="23">
                  <c:v>0.12296160417365835</c:v>
                </c:pt>
                <c:pt idx="24">
                  <c:v>0.12774346186016777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CCA-4EC8-A299-F094B2029262}"/>
            </c:ext>
          </c:extLst>
        </c:ser>
        <c:ser>
          <c:idx val="2"/>
          <c:order val="1"/>
          <c:tx>
            <c:strRef>
              <c:f>'prop dynamics'!$AA$5</c:f>
              <c:strCache>
                <c:ptCount val="1"/>
                <c:pt idx="0">
                  <c:v>БЖЗҚ болжамы</c:v>
                </c:pt>
              </c:strCache>
            </c:strRef>
          </c:tx>
          <c:spPr>
            <a:ln w="19050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xVal>
            <c:numRef>
              <c:f>'prop dynamics'!$A$28:$A$58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xVal>
          <c:yVal>
            <c:numRef>
              <c:f>'prop dynamics'!$AA$28:$AA$58</c:f>
              <c:numCache>
                <c:formatCode>General</c:formatCode>
                <c:ptCount val="31"/>
                <c:pt idx="2" formatCode="0.0%">
                  <c:v>0.12774346186016777</c:v>
                </c:pt>
                <c:pt idx="3" formatCode="0.0%">
                  <c:v>0.13361625410991015</c:v>
                </c:pt>
                <c:pt idx="4" formatCode="0.0%">
                  <c:v>0.13473975377455166</c:v>
                </c:pt>
                <c:pt idx="5" formatCode="0.0%">
                  <c:v>0.13576194302826747</c:v>
                </c:pt>
                <c:pt idx="6" formatCode="0.0%">
                  <c:v>0.13684949095634569</c:v>
                </c:pt>
                <c:pt idx="7" formatCode="0.0%">
                  <c:v>0.1377292434919328</c:v>
                </c:pt>
                <c:pt idx="8" formatCode="0.0%">
                  <c:v>0.13868236092679986</c:v>
                </c:pt>
                <c:pt idx="9" formatCode="0.0%">
                  <c:v>0.13961110696033294</c:v>
                </c:pt>
                <c:pt idx="10" formatCode="0.0%">
                  <c:v>0.14069807215976401</c:v>
                </c:pt>
                <c:pt idx="11" formatCode="0.0%">
                  <c:v>0.14198610657863744</c:v>
                </c:pt>
                <c:pt idx="12" formatCode="0.0%">
                  <c:v>0.14295048056789933</c:v>
                </c:pt>
                <c:pt idx="13" formatCode="0.0%">
                  <c:v>0.14394167369784494</c:v>
                </c:pt>
                <c:pt idx="14" formatCode="0.0%">
                  <c:v>0.1449041803340998</c:v>
                </c:pt>
                <c:pt idx="15" formatCode="0.0%">
                  <c:v>0.14582442633577872</c:v>
                </c:pt>
                <c:pt idx="16" formatCode="0.0%">
                  <c:v>0.1467680291952832</c:v>
                </c:pt>
                <c:pt idx="17" formatCode="0.0%">
                  <c:v>0.14758913120457468</c:v>
                </c:pt>
                <c:pt idx="18" formatCode="0.0%">
                  <c:v>0.14837883788123024</c:v>
                </c:pt>
                <c:pt idx="19" formatCode="0.0%">
                  <c:v>0.14911244360516152</c:v>
                </c:pt>
                <c:pt idx="20" formatCode="0.0%">
                  <c:v>0.14964302521932552</c:v>
                </c:pt>
                <c:pt idx="21" formatCode="0.0%">
                  <c:v>0.15036708556437792</c:v>
                </c:pt>
                <c:pt idx="22" formatCode="0.0%">
                  <c:v>0.15124914456017929</c:v>
                </c:pt>
                <c:pt idx="23" formatCode="0.0%">
                  <c:v>0.1522957448894493</c:v>
                </c:pt>
                <c:pt idx="24" formatCode="0.0%">
                  <c:v>0.1538353180348615</c:v>
                </c:pt>
                <c:pt idx="25" formatCode="0.0%">
                  <c:v>0.15555411321480442</c:v>
                </c:pt>
                <c:pt idx="26" formatCode="0.0%">
                  <c:v>0.1577130420806275</c:v>
                </c:pt>
                <c:pt idx="27" formatCode="0.0%">
                  <c:v>0.16004990417120074</c:v>
                </c:pt>
                <c:pt idx="28" formatCode="0.0%">
                  <c:v>0.16230399823379074</c:v>
                </c:pt>
                <c:pt idx="29" formatCode="0.0%">
                  <c:v>0.16407721099230552</c:v>
                </c:pt>
                <c:pt idx="30" formatCode="0.0%">
                  <c:v>0.1655215421468991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CCA-4EC8-A299-F094B2029262}"/>
            </c:ext>
          </c:extLst>
        </c:ser>
        <c:ser>
          <c:idx val="1"/>
          <c:order val="2"/>
          <c:tx>
            <c:strRef>
              <c:f>'prop dynamics'!$AB$5</c:f>
              <c:strCache>
                <c:ptCount val="1"/>
                <c:pt idx="0">
                  <c:v>Верх. гран. довер. интервала</c:v>
                </c:pt>
              </c:strCache>
            </c:strRef>
          </c:tx>
          <c:spPr>
            <a:ln w="9525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xVal>
            <c:numRef>
              <c:f>'prop dynamics'!$A$29:$A$58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xVal>
          <c:yVal>
            <c:numRef>
              <c:f>'prop dynamics'!$AB$29:$AB$58</c:f>
              <c:numCache>
                <c:formatCode>0.0%</c:formatCode>
                <c:ptCount val="30"/>
                <c:pt idx="1">
                  <c:v>0.12774346186016777</c:v>
                </c:pt>
                <c:pt idx="2">
                  <c:v>0.13370247627340112</c:v>
                </c:pt>
                <c:pt idx="3">
                  <c:v>0.13485168479991877</c:v>
                </c:pt>
                <c:pt idx="4">
                  <c:v>0.13589399916078693</c:v>
                </c:pt>
                <c:pt idx="5">
                  <c:v>0.13700140268958272</c:v>
                </c:pt>
                <c:pt idx="6">
                  <c:v>0.13790164285506232</c:v>
                </c:pt>
                <c:pt idx="7">
                  <c:v>0.13887720667974213</c:v>
                </c:pt>
                <c:pt idx="8">
                  <c:v>0.13983457481905293</c:v>
                </c:pt>
                <c:pt idx="9">
                  <c:v>0.14095367824839863</c:v>
                </c:pt>
                <c:pt idx="10">
                  <c:v>0.14227999530622706</c:v>
                </c:pt>
                <c:pt idx="11">
                  <c:v>0.1432865394056487</c:v>
                </c:pt>
                <c:pt idx="12">
                  <c:v>0.14431760890807385</c:v>
                </c:pt>
                <c:pt idx="13">
                  <c:v>0.14533030113315504</c:v>
                </c:pt>
                <c:pt idx="14">
                  <c:v>0.14630345038612944</c:v>
                </c:pt>
                <c:pt idx="15">
                  <c:v>0.14730145529195324</c:v>
                </c:pt>
                <c:pt idx="16">
                  <c:v>0.14818750799360947</c:v>
                </c:pt>
                <c:pt idx="17">
                  <c:v>0.14904388596605272</c:v>
                </c:pt>
                <c:pt idx="18">
                  <c:v>0.14984604239852478</c:v>
                </c:pt>
                <c:pt idx="19">
                  <c:v>0.15045104880955007</c:v>
                </c:pt>
                <c:pt idx="20">
                  <c:v>0.15125077460340428</c:v>
                </c:pt>
                <c:pt idx="21">
                  <c:v>0.15221141211706327</c:v>
                </c:pt>
                <c:pt idx="22">
                  <c:v>0.15333595568176622</c:v>
                </c:pt>
                <c:pt idx="23">
                  <c:v>0.15496393142168852</c:v>
                </c:pt>
                <c:pt idx="24">
                  <c:v>0.15677201312401165</c:v>
                </c:pt>
                <c:pt idx="25">
                  <c:v>0.15901407855294145</c:v>
                </c:pt>
                <c:pt idx="26">
                  <c:v>0.16145530321882542</c:v>
                </c:pt>
                <c:pt idx="27">
                  <c:v>0.16382487854202757</c:v>
                </c:pt>
                <c:pt idx="28">
                  <c:v>0.16570338453115419</c:v>
                </c:pt>
                <c:pt idx="29">
                  <c:v>0.1672517960518011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CCA-4EC8-A299-F094B2029262}"/>
            </c:ext>
          </c:extLst>
        </c:ser>
        <c:ser>
          <c:idx val="3"/>
          <c:order val="3"/>
          <c:tx>
            <c:strRef>
              <c:f>'prop dynamics'!$AC$5</c:f>
              <c:strCache>
                <c:ptCount val="1"/>
                <c:pt idx="0">
                  <c:v>Ниж. гран. довер. интервала</c:v>
                </c:pt>
              </c:strCache>
            </c:strRef>
          </c:tx>
          <c:spPr>
            <a:ln w="9525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xVal>
            <c:numRef>
              <c:f>'prop dynamics'!$A$29:$A$58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xVal>
          <c:yVal>
            <c:numRef>
              <c:f>'prop dynamics'!$AC$29:$AC$58</c:f>
              <c:numCache>
                <c:formatCode>0.0%</c:formatCode>
                <c:ptCount val="30"/>
                <c:pt idx="1">
                  <c:v>0.12774346186016777</c:v>
                </c:pt>
                <c:pt idx="2">
                  <c:v>0.13353003194641919</c:v>
                </c:pt>
                <c:pt idx="3">
                  <c:v>0.13462782274918456</c:v>
                </c:pt>
                <c:pt idx="4">
                  <c:v>0.13562988689574801</c:v>
                </c:pt>
                <c:pt idx="5">
                  <c:v>0.13669757922310866</c:v>
                </c:pt>
                <c:pt idx="6">
                  <c:v>0.13755684412880329</c:v>
                </c:pt>
                <c:pt idx="7">
                  <c:v>0.1384875151738576</c:v>
                </c:pt>
                <c:pt idx="8">
                  <c:v>0.13938763910161295</c:v>
                </c:pt>
                <c:pt idx="9">
                  <c:v>0.1404424660711294</c:v>
                </c:pt>
                <c:pt idx="10">
                  <c:v>0.14169221785104782</c:v>
                </c:pt>
                <c:pt idx="11">
                  <c:v>0.14261442173014996</c:v>
                </c:pt>
                <c:pt idx="12">
                  <c:v>0.14356573848761603</c:v>
                </c:pt>
                <c:pt idx="13">
                  <c:v>0.14447805953504456</c:v>
                </c:pt>
                <c:pt idx="14">
                  <c:v>0.145345402285428</c:v>
                </c:pt>
                <c:pt idx="15">
                  <c:v>0.14623460309861316</c:v>
                </c:pt>
                <c:pt idx="16">
                  <c:v>0.14699075441553988</c:v>
                </c:pt>
                <c:pt idx="17">
                  <c:v>0.14771378979640776</c:v>
                </c:pt>
                <c:pt idx="18">
                  <c:v>0.14837884481179825</c:v>
                </c:pt>
                <c:pt idx="19">
                  <c:v>0.14883500162910096</c:v>
                </c:pt>
                <c:pt idx="20">
                  <c:v>0.14948339652535156</c:v>
                </c:pt>
                <c:pt idx="21">
                  <c:v>0.15028687700329532</c:v>
                </c:pt>
                <c:pt idx="22">
                  <c:v>0.15125553409713238</c:v>
                </c:pt>
                <c:pt idx="23">
                  <c:v>0.15270670464803449</c:v>
                </c:pt>
                <c:pt idx="24">
                  <c:v>0.15433621330559719</c:v>
                </c:pt>
                <c:pt idx="25">
                  <c:v>0.15641200560831356</c:v>
                </c:pt>
                <c:pt idx="26">
                  <c:v>0.15864450512357606</c:v>
                </c:pt>
                <c:pt idx="27">
                  <c:v>0.16078311792555391</c:v>
                </c:pt>
                <c:pt idx="28">
                  <c:v>0.16245103745345685</c:v>
                </c:pt>
                <c:pt idx="29">
                  <c:v>0.1637912882419971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CCA-4EC8-A299-F094B2029262}"/>
            </c:ext>
          </c:extLst>
        </c:ser>
        <c:ser>
          <c:idx val="6"/>
          <c:order val="6"/>
          <c:tx>
            <c:strRef>
              <c:f>'prop dynamics'!$AE$5</c:f>
              <c:strCache>
                <c:ptCount val="1"/>
                <c:pt idx="0">
                  <c:v>БҰҰ болжамы</c:v>
                </c:pt>
              </c:strCache>
            </c:strRef>
          </c:tx>
          <c:spPr>
            <a:ln w="19050" cap="rnd">
              <a:solidFill>
                <a:srgbClr val="247BA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'prop dynamics'!$A$28:$A$58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xVal>
          <c:yVal>
            <c:numRef>
              <c:f>'prop dynamics'!$AE$28:$AE$58</c:f>
              <c:numCache>
                <c:formatCode>General</c:formatCode>
                <c:ptCount val="31"/>
                <c:pt idx="2" formatCode="0.0%">
                  <c:v>0.12774346186016777</c:v>
                </c:pt>
                <c:pt idx="3" formatCode="0.0%">
                  <c:v>0.13175312778166726</c:v>
                </c:pt>
                <c:pt idx="4" formatCode="0.0%">
                  <c:v>0.13382507443381339</c:v>
                </c:pt>
                <c:pt idx="5" formatCode="0.0%">
                  <c:v>0.13555043472009085</c:v>
                </c:pt>
                <c:pt idx="6" formatCode="0.0%">
                  <c:v>0.13703697054722672</c:v>
                </c:pt>
                <c:pt idx="7" formatCode="0.0%">
                  <c:v>0.1384509392867567</c:v>
                </c:pt>
                <c:pt idx="8" formatCode="0.0%">
                  <c:v>0.13988105705452228</c:v>
                </c:pt>
                <c:pt idx="9" formatCode="0.0%">
                  <c:v>0.14131957330393582</c:v>
                </c:pt>
                <c:pt idx="10" formatCode="0.0%">
                  <c:v>0.14273896947577089</c:v>
                </c:pt>
                <c:pt idx="11" formatCode="0.0%">
                  <c:v>0.14410687312974679</c:v>
                </c:pt>
                <c:pt idx="12" formatCode="0.0%">
                  <c:v>0.14539055585074631</c:v>
                </c:pt>
                <c:pt idx="13" formatCode="0.0%">
                  <c:v>0.1466188681533917</c:v>
                </c:pt>
                <c:pt idx="14" formatCode="0.0%">
                  <c:v>0.14777994155447485</c:v>
                </c:pt>
                <c:pt idx="15" formatCode="0.0%">
                  <c:v>0.14887774606932758</c:v>
                </c:pt>
                <c:pt idx="16" formatCode="0.0%">
                  <c:v>0.14993908145623711</c:v>
                </c:pt>
                <c:pt idx="17" formatCode="0.0%">
                  <c:v>0.15101382398244131</c:v>
                </c:pt>
                <c:pt idx="18" formatCode="0.0%">
                  <c:v>0.15202663453556242</c:v>
                </c:pt>
                <c:pt idx="19" formatCode="0.0%">
                  <c:v>0.15292767445395247</c:v>
                </c:pt>
                <c:pt idx="20" formatCode="0.0%">
                  <c:v>0.15382800061284418</c:v>
                </c:pt>
                <c:pt idx="21" formatCode="0.0%">
                  <c:v>0.15490974091249601</c:v>
                </c:pt>
                <c:pt idx="22" formatCode="0.0%">
                  <c:v>0.15632994486936438</c:v>
                </c:pt>
                <c:pt idx="23" formatCode="0.0%">
                  <c:v>0.15810839307433688</c:v>
                </c:pt>
                <c:pt idx="24" formatCode="0.0%">
                  <c:v>0.16020681358785999</c:v>
                </c:pt>
                <c:pt idx="25" formatCode="0.0%">
                  <c:v>0.16255809452166597</c:v>
                </c:pt>
                <c:pt idx="26" formatCode="0.0%">
                  <c:v>0.16506430890591695</c:v>
                </c:pt>
                <c:pt idx="27" formatCode="0.0%">
                  <c:v>0.1675660771024903</c:v>
                </c:pt>
                <c:pt idx="28" formatCode="0.0%">
                  <c:v>0.16978025668057342</c:v>
                </c:pt>
                <c:pt idx="29" formatCode="0.0%">
                  <c:v>0.17154073997320299</c:v>
                </c:pt>
                <c:pt idx="30" formatCode="0.0%">
                  <c:v>0.1728749624305424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BCCA-4EC8-A299-F094B2029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078559"/>
        <c:axId val="1533075231"/>
      </c:scatterChart>
      <c:catAx>
        <c:axId val="1254177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54186511"/>
        <c:crosses val="autoZero"/>
        <c:auto val="1"/>
        <c:lblAlgn val="ctr"/>
        <c:lblOffset val="100"/>
        <c:tickMarkSkip val="10"/>
        <c:noMultiLvlLbl val="0"/>
      </c:catAx>
      <c:valAx>
        <c:axId val="1254186511"/>
        <c:scaling>
          <c:orientation val="minMax"/>
          <c:max val="0.18000000000000002"/>
          <c:min val="9.000000000000002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54177359"/>
        <c:crossesAt val="1"/>
        <c:crossBetween val="midCat"/>
        <c:majorUnit val="1.0000000000000002E-2"/>
      </c:valAx>
      <c:valAx>
        <c:axId val="1533075231"/>
        <c:scaling>
          <c:orientation val="minMax"/>
          <c:max val="0.18000000000000002"/>
          <c:min val="9.0000000000000024E-2"/>
        </c:scaling>
        <c:delete val="0"/>
        <c:axPos val="r"/>
        <c:numFmt formatCode="0.0%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33078559"/>
        <c:crosses val="max"/>
        <c:crossBetween val="midCat"/>
      </c:valAx>
      <c:valAx>
        <c:axId val="1533078559"/>
        <c:scaling>
          <c:orientation val="minMax"/>
          <c:max val="2050"/>
          <c:min val="1998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33075231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25614216255766E-2"/>
          <c:y val="0.19736106952364343"/>
          <c:w val="0.90048750053784266"/>
          <c:h val="2.5940489156364856E-2"/>
        </c:manualLayout>
      </c:layout>
      <c:lineChart>
        <c:grouping val="standard"/>
        <c:varyColors val="0"/>
        <c:ser>
          <c:idx val="0"/>
          <c:order val="0"/>
          <c:tx>
            <c:strRef>
              <c:f>'2050'!$E$25</c:f>
              <c:strCache>
                <c:ptCount val="1"/>
                <c:pt idx="0">
                  <c:v>1 – 1.5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864F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3F-4D4B-9FEB-CEDB878537AF}"/>
            </c:ext>
          </c:extLst>
        </c:ser>
        <c:ser>
          <c:idx val="1"/>
          <c:order val="1"/>
          <c:tx>
            <c:strRef>
              <c:f>'2050'!$E$26</c:f>
              <c:strCache>
                <c:ptCount val="1"/>
                <c:pt idx="0">
                  <c:v>1.5 – 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208B44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'2050'!$F$26:$G$26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F-4D4B-9FEB-CEDB878537AF}"/>
            </c:ext>
          </c:extLst>
        </c:ser>
        <c:ser>
          <c:idx val="2"/>
          <c:order val="2"/>
          <c:tx>
            <c:strRef>
              <c:f>'2050'!$E$27</c:f>
              <c:strCache>
                <c:ptCount val="1"/>
                <c:pt idx="0">
                  <c:v>2 – 2.5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3D9038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'2050'!$F$27:$G$27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3F-4D4B-9FEB-CEDB878537AF}"/>
            </c:ext>
          </c:extLst>
        </c:ser>
        <c:ser>
          <c:idx val="3"/>
          <c:order val="3"/>
          <c:tx>
            <c:strRef>
              <c:f>'2050'!$E$28</c:f>
              <c:strCache>
                <c:ptCount val="1"/>
                <c:pt idx="0">
                  <c:v>2.5 – 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5D962C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'2050'!$F$28:$G$28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3F-4D4B-9FEB-CEDB878537AF}"/>
            </c:ext>
          </c:extLst>
        </c:ser>
        <c:ser>
          <c:idx val="4"/>
          <c:order val="4"/>
          <c:tx>
            <c:strRef>
              <c:f>'2050'!$E$29</c:f>
              <c:strCache>
                <c:ptCount val="1"/>
                <c:pt idx="0">
                  <c:v>3 – 3.5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7D9B22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'2050'!$F$29:$G$29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3F-4D4B-9FEB-CEDB878537AF}"/>
            </c:ext>
          </c:extLst>
        </c:ser>
        <c:ser>
          <c:idx val="5"/>
          <c:order val="5"/>
          <c:tx>
            <c:strRef>
              <c:f>'2050'!$E$30</c:f>
              <c:strCache>
                <c:ptCount val="1"/>
                <c:pt idx="0">
                  <c:v>3.5 – 4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9CA015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'2050'!$F$30:$G$30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A3F-4D4B-9FEB-CEDB878537AF}"/>
            </c:ext>
          </c:extLst>
        </c:ser>
        <c:ser>
          <c:idx val="6"/>
          <c:order val="6"/>
          <c:tx>
            <c:strRef>
              <c:f>'2050'!$E$31</c:f>
              <c:strCache>
                <c:ptCount val="1"/>
                <c:pt idx="0">
                  <c:v>4 – 4.5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BBA508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'2050'!$F$31:$G$31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A3F-4D4B-9FEB-CEDB878537AF}"/>
            </c:ext>
          </c:extLst>
        </c:ser>
        <c:ser>
          <c:idx val="7"/>
          <c:order val="7"/>
          <c:tx>
            <c:strRef>
              <c:f>'2050'!$E$32</c:f>
              <c:strCache>
                <c:ptCount val="1"/>
                <c:pt idx="0">
                  <c:v>4.5 – 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DAAA00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'2050'!$F$32:$G$32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A3F-4D4B-9FEB-CEDB878537AF}"/>
            </c:ext>
          </c:extLst>
        </c:ser>
        <c:ser>
          <c:idx val="8"/>
          <c:order val="8"/>
          <c:tx>
            <c:strRef>
              <c:f>'2050'!$E$33</c:f>
              <c:strCache>
                <c:ptCount val="1"/>
                <c:pt idx="0">
                  <c:v>5 – 6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DD9B07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'2050'!$F$33:$G$33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A3F-4D4B-9FEB-CEDB878537AF}"/>
            </c:ext>
          </c:extLst>
        </c:ser>
        <c:ser>
          <c:idx val="9"/>
          <c:order val="9"/>
          <c:tx>
            <c:strRef>
              <c:f>'2050'!$E$34</c:f>
              <c:strCache>
                <c:ptCount val="1"/>
                <c:pt idx="0">
                  <c:v>6 – 7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08B0E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'2050'!$F$34:$G$34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A3F-4D4B-9FEB-CEDB878537AF}"/>
            </c:ext>
          </c:extLst>
        </c:ser>
        <c:ser>
          <c:idx val="10"/>
          <c:order val="10"/>
          <c:tx>
            <c:strRef>
              <c:f>'2050'!$E$35</c:f>
              <c:strCache>
                <c:ptCount val="1"/>
                <c:pt idx="0">
                  <c:v>7 – 8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37C17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'2050'!$F$35:$G$35</c:f>
              <c:numCache>
                <c:formatCode>General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A3F-4D4B-9FEB-CEDB878537AF}"/>
            </c:ext>
          </c:extLst>
        </c:ser>
        <c:ser>
          <c:idx val="11"/>
          <c:order val="11"/>
          <c:tx>
            <c:strRef>
              <c:f>'2050'!$E$36</c:f>
              <c:strCache>
                <c:ptCount val="1"/>
                <c:pt idx="0">
                  <c:v>8 – 9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76C1F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'2050'!$F$36:$G$36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A3F-4D4B-9FEB-CEDB878537AF}"/>
            </c:ext>
          </c:extLst>
        </c:ser>
        <c:ser>
          <c:idx val="12"/>
          <c:order val="12"/>
          <c:tx>
            <c:strRef>
              <c:f>'2050'!$E$37</c:f>
              <c:strCache>
                <c:ptCount val="1"/>
                <c:pt idx="0">
                  <c:v>9 – 10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95D27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'2050'!$F$37:$G$37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A3F-4D4B-9FEB-CEDB878537AF}"/>
            </c:ext>
          </c:extLst>
        </c:ser>
        <c:ser>
          <c:idx val="13"/>
          <c:order val="13"/>
          <c:tx>
            <c:strRef>
              <c:f>'2050'!$E$38</c:f>
              <c:strCache>
                <c:ptCount val="1"/>
                <c:pt idx="0">
                  <c:v>10 – 15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C4D2E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'2050'!$F$38:$G$38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A3F-4D4B-9FEB-CEDB878537AF}"/>
            </c:ext>
          </c:extLst>
        </c:ser>
        <c:ser>
          <c:idx val="14"/>
          <c:order val="14"/>
          <c:tx>
            <c:strRef>
              <c:f>'2050'!$E$39</c:f>
              <c:strCache>
                <c:ptCount val="1"/>
                <c:pt idx="0">
                  <c:v>15 – 20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F3E35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'2050'!$F$39:$G$39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A3F-4D4B-9FEB-CEDB878537AF}"/>
            </c:ext>
          </c:extLst>
        </c:ser>
        <c:ser>
          <c:idx val="15"/>
          <c:order val="15"/>
          <c:tx>
            <c:strRef>
              <c:f>'2050'!$E$40</c:f>
              <c:strCache>
                <c:ptCount val="1"/>
                <c:pt idx="0">
                  <c:v>20+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F3E35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'2050'!$F$40:$G$40</c:f>
              <c:numCache>
                <c:formatCode>General</c:formatCode>
                <c:ptCount val="2"/>
                <c:pt idx="0">
                  <c:v>16</c:v>
                </c:pt>
                <c:pt idx="1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A3F-4D4B-9FEB-CEDB8785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520368"/>
        <c:axId val="1617166352"/>
      </c:lineChart>
      <c:catAx>
        <c:axId val="83520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7166352"/>
        <c:crosses val="autoZero"/>
        <c:auto val="1"/>
        <c:lblAlgn val="ctr"/>
        <c:lblOffset val="100"/>
        <c:noMultiLvlLbl val="0"/>
      </c:catAx>
      <c:valAx>
        <c:axId val="1617166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52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899094044779678E-2"/>
          <c:y val="0.75747325593321901"/>
          <c:w val="0.94610538827874735"/>
          <c:h val="0.19238046736499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0.21664</cdr:x>
      <cdr:y>0.90513</cdr:y>
    </cdr:from>
    <cdr:to>
      <cdr:x>0.7668</cdr:x>
      <cdr:y>1</cdr:y>
    </cdr:to>
    <cdr:pic>
      <cdr:nvPicPr>
        <cdr:cNvPr id="2" name="Рисунок 1"/>
        <cdr:cNvPicPr/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5882" t="90022" r="34666"/>
        <a:stretch xmlns:a="http://schemas.openxmlformats.org/drawingml/2006/main"/>
      </cdr:blipFill>
      <cdr:spPr bwMode="auto">
        <a:xfrm xmlns:a="http://schemas.openxmlformats.org/drawingml/2006/main">
          <a:off x="656729" y="2952520"/>
          <a:ext cx="1667830" cy="3094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</cdr:x>
      <cdr:y>0.11145</cdr:y>
    </cdr:from>
    <cdr:to>
      <cdr:x>0.15605</cdr:x>
      <cdr:y>0.85784</cdr:y>
    </cdr:to>
    <cdr:pic>
      <cdr:nvPicPr>
        <cdr:cNvPr id="3" name="Рисунок 2"/>
        <cdr:cNvPicPr/>
      </cdr:nvPicPr>
      <cdr:blipFill rotWithShape="1"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-227" r="90454" b="13511"/>
        <a:stretch xmlns:a="http://schemas.openxmlformats.org/drawingml/2006/main"/>
      </cdr:blipFill>
      <cdr:spPr bwMode="auto">
        <a:xfrm xmlns:a="http://schemas.openxmlformats.org/drawingml/2006/main">
          <a:off x="-969484" y="363557"/>
          <a:ext cx="473075" cy="24347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0.60161</cdr:x>
      <cdr:y>0.10877</cdr:y>
    </cdr:from>
    <cdr:to>
      <cdr:x>0.91789</cdr:x>
      <cdr:y>0.84681</cdr:y>
    </cdr:to>
    <cdr:sp macro="" textlink="">
      <cdr:nvSpPr>
        <cdr:cNvPr id="4" name="Дуга 3"/>
        <cdr:cNvSpPr/>
      </cdr:nvSpPr>
      <cdr:spPr>
        <a:xfrm xmlns:a="http://schemas.openxmlformats.org/drawingml/2006/main" rot="5400000">
          <a:off x="476357" y="1698732"/>
          <a:ext cx="3309194" cy="887095"/>
        </a:xfrm>
        <a:prstGeom xmlns:a="http://schemas.openxmlformats.org/drawingml/2006/main" prst="arc">
          <a:avLst>
            <a:gd name="adj1" fmla="val 16097816"/>
            <a:gd name="adj2" fmla="val 21233251"/>
          </a:avLst>
        </a:prstGeom>
        <a:ln xmlns:a="http://schemas.openxmlformats.org/drawingml/2006/main" w="19050">
          <a:solidFill>
            <a:srgbClr val="00864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0.59407</cdr:x>
      <cdr:y>0.16154</cdr:y>
    </cdr:from>
    <cdr:to>
      <cdr:x>1</cdr:x>
      <cdr:y>0.44024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805821" y="528276"/>
          <a:ext cx="1233924" cy="911403"/>
        </a:xfrm>
        <a:prstGeom xmlns:a="http://schemas.openxmlformats.org/drawingml/2006/main" prst="rect">
          <a:avLst/>
        </a:prstGeom>
        <a:solidFill xmlns:a="http://schemas.openxmlformats.org/drawingml/2006/main">
          <a:srgbClr val="EAE1DF">
            <a:alpha val="50000"/>
          </a:srgb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dirty="0">
              <a:latin typeface="Segoe UI" panose="020B0502040204020203" pitchFamily="34" charset="0"/>
              <a:cs typeface="Segoe UI" panose="020B0502040204020203" pitchFamily="34" charset="0"/>
            </a:rPr>
            <a:t>90-шы жылдардағы туудың күрт төмендеуіне байланысты қартаюдың алғашқы белгілері "төменнен" </a:t>
          </a:r>
        </a:p>
      </cdr:txBody>
    </cdr:sp>
  </cdr:relSizeAnchor>
  <cdr:relSizeAnchor xmlns:cdr="http://schemas.openxmlformats.org/drawingml/2006/chartDrawing">
    <cdr:from>
      <cdr:x>0.23276</cdr:x>
      <cdr:y>0.90537</cdr:y>
    </cdr:from>
    <cdr:to>
      <cdr:x>0.78143</cdr:x>
      <cdr:y>1</cdr:y>
    </cdr:to>
    <cdr:pic>
      <cdr:nvPicPr>
        <cdr:cNvPr id="6" name="Рисунок 5"/>
        <cdr:cNvPicPr/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5882" t="90022" r="34666"/>
        <a:stretch xmlns:a="http://schemas.openxmlformats.org/drawingml/2006/main"/>
      </cdr:blipFill>
      <cdr:spPr bwMode="auto">
        <a:xfrm xmlns:a="http://schemas.openxmlformats.org/drawingml/2006/main">
          <a:off x="707529" y="3003320"/>
          <a:ext cx="1667830" cy="3094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0.04685</cdr:x>
      <cdr:y>0</cdr:y>
    </cdr:from>
    <cdr:to>
      <cdr:x>0.80306</cdr:x>
      <cdr:y>0.08842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134499" y="0"/>
          <a:ext cx="2171114" cy="376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err="1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Дерек</a:t>
          </a:r>
          <a:r>
            <a: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, </a:t>
          </a:r>
          <a:r>
            <a: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2024 </a:t>
          </a:r>
          <a:r>
            <a:rPr lang="ru-RU" sz="14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жыл</a:t>
          </a:r>
          <a:endParaRPr lang="ru-RU" sz="1400" dirty="0">
            <a:solidFill>
              <a:schemeClr val="tx1">
                <a:lumMod val="65000"/>
                <a:lumOff val="3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0.21819</cdr:x>
      <cdr:y>0.89425</cdr:y>
    </cdr:from>
    <cdr:to>
      <cdr:x>0.77596</cdr:x>
      <cdr:y>0.97334</cdr:y>
    </cdr:to>
    <cdr:pic>
      <cdr:nvPicPr>
        <cdr:cNvPr id="3" name="Рисунок 2"/>
        <cdr:cNvPicPr/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5882" t="90022" r="34666"/>
        <a:stretch xmlns:a="http://schemas.openxmlformats.org/drawingml/2006/main"/>
      </cdr:blipFill>
      <cdr:spPr bwMode="auto">
        <a:xfrm xmlns:a="http://schemas.openxmlformats.org/drawingml/2006/main">
          <a:off x="652445" y="3499079"/>
          <a:ext cx="1667830" cy="3094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0.01699</cdr:x>
      <cdr:y>0.05913</cdr:y>
    </cdr:from>
    <cdr:to>
      <cdr:x>0.1752</cdr:x>
      <cdr:y>0.86719</cdr:y>
    </cdr:to>
    <cdr:pic>
      <cdr:nvPicPr>
        <cdr:cNvPr id="4" name="Рисунок 3"/>
        <cdr:cNvPicPr/>
      </cdr:nvPicPr>
      <cdr:blipFill rotWithShape="1"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-227" r="90454" b="13511"/>
        <a:stretch xmlns:a="http://schemas.openxmlformats.org/drawingml/2006/main"/>
      </cdr:blipFill>
      <cdr:spPr bwMode="auto">
        <a:xfrm xmlns:a="http://schemas.openxmlformats.org/drawingml/2006/main">
          <a:off x="50800" y="231354"/>
          <a:ext cx="473075" cy="31618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0.13505</cdr:x>
      <cdr:y>0.11592</cdr:y>
    </cdr:from>
    <cdr:to>
      <cdr:x>0.44898</cdr:x>
      <cdr:y>0.42055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18236" y="450709"/>
          <a:ext cx="972208" cy="1184427"/>
        </a:xfrm>
        <a:prstGeom xmlns:a="http://schemas.openxmlformats.org/drawingml/2006/main" prst="rect">
          <a:avLst/>
        </a:prstGeom>
        <a:solidFill xmlns:a="http://schemas.openxmlformats.org/drawingml/2006/main">
          <a:srgbClr val="EBE2E0">
            <a:alpha val="50000"/>
          </a:srgb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dirty="0" smtClean="0">
              <a:latin typeface="Segoe UI" panose="020B0502040204020203" pitchFamily="34" charset="0"/>
              <a:cs typeface="Segoe UI" panose="020B0502040204020203" pitchFamily="34" charset="0"/>
            </a:rPr>
            <a:t>90-шы жылдары және 2000-шы жылдар басында туған адамдардың шағын тобы зейнет жасына жақындайды</a:t>
          </a:r>
          <a:endParaRPr lang="ru-RU" sz="800" dirty="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0.24353</cdr:x>
      <cdr:y>0.25803</cdr:y>
    </cdr:from>
    <cdr:to>
      <cdr:x>0.44057</cdr:x>
      <cdr:y>0.49992</cdr:y>
    </cdr:to>
    <cdr:sp macro="" textlink="">
      <cdr:nvSpPr>
        <cdr:cNvPr id="3" name="Дуга 2"/>
        <cdr:cNvSpPr/>
      </cdr:nvSpPr>
      <cdr:spPr>
        <a:xfrm xmlns:a="http://schemas.openxmlformats.org/drawingml/2006/main" rot="10800000">
          <a:off x="745065" y="1161032"/>
          <a:ext cx="602828" cy="1088418"/>
        </a:xfrm>
        <a:prstGeom xmlns:a="http://schemas.openxmlformats.org/drawingml/2006/main" prst="arc">
          <a:avLst>
            <a:gd name="adj1" fmla="val 16101922"/>
            <a:gd name="adj2" fmla="val 21233251"/>
          </a:avLst>
        </a:prstGeom>
        <a:ln xmlns:a="http://schemas.openxmlformats.org/drawingml/2006/main" w="19050">
          <a:solidFill>
            <a:srgbClr val="00864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0.63318</cdr:x>
      <cdr:y>0.09634</cdr:y>
    </cdr:from>
    <cdr:to>
      <cdr:x>0.99336</cdr:x>
      <cdr:y>0.32515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937173" y="433493"/>
          <a:ext cx="1101938" cy="1029547"/>
        </a:xfrm>
        <a:prstGeom xmlns:a="http://schemas.openxmlformats.org/drawingml/2006/main" prst="rect">
          <a:avLst/>
        </a:prstGeom>
        <a:solidFill xmlns:a="http://schemas.openxmlformats.org/drawingml/2006/main">
          <a:srgbClr val="EBE2E0">
            <a:alpha val="50000"/>
          </a:srgbClr>
        </a:solidFill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dirty="0">
              <a:latin typeface="Segoe UI" panose="020B0502040204020203" pitchFamily="34" charset="0"/>
              <a:cs typeface="Segoe UI" panose="020B0502040204020203" pitchFamily="34" charset="0"/>
            </a:rPr>
            <a:t>қартаю өмір сүру ұзақтығының өсуіне және егде жастағы өлім жітімнің төмендеуіне байланысты</a:t>
          </a:r>
        </a:p>
      </cdr:txBody>
    </cdr:sp>
  </cdr:relSizeAnchor>
  <cdr:relSizeAnchor xmlns:cdr="http://schemas.openxmlformats.org/drawingml/2006/chartDrawing">
    <cdr:from>
      <cdr:x>0.62875</cdr:x>
      <cdr:y>0.283</cdr:y>
    </cdr:from>
    <cdr:to>
      <cdr:x>0.84814</cdr:x>
      <cdr:y>0.3882</cdr:y>
    </cdr:to>
    <cdr:sp macro="" textlink="">
      <cdr:nvSpPr>
        <cdr:cNvPr id="6" name="Дуга 5"/>
        <cdr:cNvSpPr/>
      </cdr:nvSpPr>
      <cdr:spPr>
        <a:xfrm xmlns:a="http://schemas.openxmlformats.org/drawingml/2006/main" rot="5400000">
          <a:off x="2022555" y="1174457"/>
          <a:ext cx="473355" cy="671215"/>
        </a:xfrm>
        <a:prstGeom xmlns:a="http://schemas.openxmlformats.org/drawingml/2006/main" prst="arc">
          <a:avLst>
            <a:gd name="adj1" fmla="val 16097816"/>
            <a:gd name="adj2" fmla="val 21233251"/>
          </a:avLst>
        </a:prstGeom>
        <a:ln xmlns:a="http://schemas.openxmlformats.org/drawingml/2006/main" w="19050">
          <a:solidFill>
            <a:srgbClr val="00864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0.78816</cdr:x>
      <cdr:y>0.47116</cdr:y>
    </cdr:from>
    <cdr:to>
      <cdr:x>1</cdr:x>
      <cdr:y>0.64126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411306" y="2120052"/>
          <a:ext cx="648124" cy="765387"/>
        </a:xfrm>
        <a:prstGeom xmlns:a="http://schemas.openxmlformats.org/drawingml/2006/main" prst="rect">
          <a:avLst/>
        </a:prstGeom>
        <a:solidFill xmlns:a="http://schemas.openxmlformats.org/drawingml/2006/main">
          <a:srgbClr val="EBE2E0">
            <a:alpha val="50000"/>
          </a:srgbClr>
        </a:solidFill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dirty="0" smtClean="0">
              <a:latin typeface="Segoe UI" panose="020B0502040204020203" pitchFamily="34" charset="0"/>
              <a:cs typeface="Segoe UI" panose="020B0502040204020203" pitchFamily="34" charset="0"/>
            </a:rPr>
            <a:t>"Демографиялық жаңғырықтың" бірінші толқыны</a:t>
          </a:r>
          <a:endParaRPr lang="ru-RU" sz="800" dirty="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0.74388</cdr:x>
      <cdr:y>0.60062</cdr:y>
    </cdr:from>
    <cdr:to>
      <cdr:x>0.88549</cdr:x>
      <cdr:y>0.72402</cdr:y>
    </cdr:to>
    <cdr:sp macro="" textlink="">
      <cdr:nvSpPr>
        <cdr:cNvPr id="8" name="Дуга 7"/>
        <cdr:cNvSpPr/>
      </cdr:nvSpPr>
      <cdr:spPr>
        <a:xfrm xmlns:a="http://schemas.openxmlformats.org/drawingml/2006/main" rot="5400000">
          <a:off x="2214847" y="2763551"/>
          <a:ext cx="555233" cy="433251"/>
        </a:xfrm>
        <a:prstGeom xmlns:a="http://schemas.openxmlformats.org/drawingml/2006/main" prst="arc">
          <a:avLst>
            <a:gd name="adj1" fmla="val 16097816"/>
            <a:gd name="adj2" fmla="val 21233251"/>
          </a:avLst>
        </a:prstGeom>
        <a:ln xmlns:a="http://schemas.openxmlformats.org/drawingml/2006/main" w="19050">
          <a:solidFill>
            <a:srgbClr val="00864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0.22708</cdr:x>
      <cdr:y>0.91301</cdr:y>
    </cdr:from>
    <cdr:to>
      <cdr:x>0.76563</cdr:x>
      <cdr:y>0.99261</cdr:y>
    </cdr:to>
    <cdr:pic>
      <cdr:nvPicPr>
        <cdr:cNvPr id="9" name="Рисунок 8"/>
        <cdr:cNvPicPr/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5882" t="90022" r="34666"/>
        <a:stretch xmlns:a="http://schemas.openxmlformats.org/drawingml/2006/main"/>
      </cdr:blipFill>
      <cdr:spPr bwMode="auto">
        <a:xfrm xmlns:a="http://schemas.openxmlformats.org/drawingml/2006/main">
          <a:off x="703245" y="3549879"/>
          <a:ext cx="1667830" cy="3094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489E4-F162-4748-95BC-9FE79340DD8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088A3-F58E-4C7E-9828-0544C479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5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112D2-BF49-419E-8936-5485E91565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91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5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5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3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8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01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0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0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CFA2-E549-445D-9CF8-F01CD3E285B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0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hyperlink" Target="http://www.stat.gov.kz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3563"/>
            <a:ext cx="12192002" cy="125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52" y="254311"/>
            <a:ext cx="1265332" cy="3599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3437" y="6284340"/>
            <a:ext cx="9959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Источник: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4"/>
              </a:rPr>
              <a:t>www.stat.gov.kz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* По сравнению с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01.01.2023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04118" y="4246617"/>
            <a:ext cx="5383861" cy="2037308"/>
            <a:chOff x="712292" y="911839"/>
            <a:chExt cx="5021244" cy="203730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12292" y="911839"/>
              <a:ext cx="5021244" cy="2037308"/>
            </a:xfrm>
            <a:prstGeom prst="rect">
              <a:avLst/>
            </a:prstGeom>
            <a:solidFill>
              <a:srgbClr val="EAE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Халық</a:t>
              </a:r>
              <a:r>
                <a:rPr kumimoji="0" lang="ru-RU" altLang="ru-RU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саны: 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20 033 842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адам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(   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1,35%)*</a:t>
              </a: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Жас</a:t>
              </a:r>
              <a:r>
                <a:rPr kumimoji="0" lang="ru-RU" altLang="ru-RU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ru-RU" altLang="ru-RU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ерекшеліетеріне</a:t>
              </a:r>
              <a:r>
                <a:rPr kumimoji="0" lang="ru-RU" altLang="ru-RU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ru-RU" altLang="ru-RU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қарай</a:t>
              </a:r>
              <a:r>
                <a:rPr kumimoji="0" lang="ru-RU" altLang="ru-RU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ru-RU" altLang="ru-RU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халық</a:t>
              </a:r>
              <a:r>
                <a:rPr kumimoji="0" lang="ru-RU" altLang="ru-RU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ru-RU" altLang="ru-RU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үлесі</a:t>
              </a:r>
              <a:r>
                <a:rPr kumimoji="0" lang="ru-RU" altLang="ru-RU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:</a:t>
              </a:r>
              <a:endPara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333625" algn="l"/>
                  <a:tab pos="3857625" algn="l"/>
                </a:tabLst>
                <a:defRPr/>
              </a:pP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25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жасқа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дейін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: </a:t>
              </a:r>
              <a:r>
                <a:rPr kumimoji="0" lang="en-US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8 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538 517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адам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(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42,6%;     0,2 </a:t>
              </a:r>
              <a:r>
                <a:rPr lang="ru-RU" altLang="ru-RU" sz="13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пп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)</a:t>
              </a:r>
              <a:endPara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333625" algn="l"/>
                  <a:tab pos="3857625" algn="l"/>
                </a:tabLst>
                <a:defRPr/>
              </a:pP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25 пен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65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жас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аралығы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: </a:t>
              </a:r>
              <a:r>
                <a:rPr kumimoji="0" lang="en-US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9 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723 416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адам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(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48,5%;     0,6 </a:t>
              </a:r>
              <a:r>
                <a:rPr lang="ru-RU" altLang="ru-RU" sz="13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пп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)</a:t>
              </a:r>
              <a:endPara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333625" algn="l"/>
                  <a:tab pos="3857625" algn="l"/>
                </a:tabLst>
                <a:defRPr/>
              </a:pP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65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жастан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жоғары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: </a:t>
              </a:r>
              <a:r>
                <a:rPr kumimoji="0" lang="en-US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 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771 909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адам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(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8,9%;     0,4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пп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)</a:t>
              </a:r>
              <a:endPara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Туылғандағы</a:t>
              </a:r>
              <a:r>
                <a:rPr kumimoji="0" lang="ru-RU" altLang="ru-RU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ru-RU" altLang="ru-RU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қүтілетін</a:t>
              </a:r>
              <a:r>
                <a:rPr kumimoji="0" lang="ru-RU" altLang="ru-RU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ru-RU" altLang="ru-RU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өмір</a:t>
              </a:r>
              <a:r>
                <a:rPr kumimoji="0" lang="ru-RU" altLang="ru-RU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ru-RU" altLang="ru-RU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сүру</a:t>
              </a:r>
              <a:r>
                <a:rPr kumimoji="0" lang="ru-RU" altLang="ru-RU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ru-RU" altLang="ru-RU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ұзақтығы</a:t>
              </a:r>
              <a:endParaRPr kumimoji="0" lang="ru-RU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Барлық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халық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: </a:t>
              </a:r>
              <a:r>
                <a:rPr kumimoji="0" lang="en-US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75,09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жас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     (     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0,65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жыл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)</a:t>
              </a:r>
              <a:endPara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Ерлер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: </a:t>
              </a:r>
              <a:r>
                <a:rPr kumimoji="0" lang="en-US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	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70,99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жас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     (     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0,73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жыл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)</a:t>
              </a:r>
              <a:endPara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altLang="ru-RU" sz="13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Әйелдер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: </a:t>
              </a:r>
              <a:r>
                <a:rPr kumimoji="0" lang="en-US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	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79,06 </a:t>
              </a:r>
              <a:r>
                <a:rPr lang="ru-RU" altLang="ru-RU" sz="13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жас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     (     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0,65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жыл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)</a:t>
              </a:r>
              <a:endPara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>
              <a:off x="4949383" y="1467635"/>
              <a:ext cx="102518" cy="83298"/>
            </a:xfrm>
            <a:prstGeom prst="triangle">
              <a:avLst/>
            </a:prstGeom>
            <a:solidFill>
              <a:srgbClr val="1F895D"/>
            </a:solidFill>
            <a:ln>
              <a:solidFill>
                <a:srgbClr val="1F89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4048581" y="1030326"/>
              <a:ext cx="102518" cy="83298"/>
            </a:xfrm>
            <a:prstGeom prst="triangle">
              <a:avLst/>
            </a:prstGeom>
            <a:solidFill>
              <a:srgbClr val="1F895D"/>
            </a:solidFill>
            <a:ln>
              <a:solidFill>
                <a:srgbClr val="1F89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Объект 4"/>
          <p:cNvSpPr txBox="1">
            <a:spLocks/>
          </p:cNvSpPr>
          <p:nvPr/>
        </p:nvSpPr>
        <p:spPr>
          <a:xfrm>
            <a:off x="6260757" y="660709"/>
            <a:ext cx="5151321" cy="326956"/>
          </a:xfrm>
          <a:prstGeom prst="rect">
            <a:avLst/>
          </a:prstGeom>
          <a:solidFill>
            <a:srgbClr val="01854F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Халық</a:t>
            </a:r>
            <a:r>
              <a:rPr lang="ru-RU" sz="1500" b="1" dirty="0" err="1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тың</a:t>
            </a:r>
            <a:r>
              <a:rPr lang="ru-RU" sz="15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500" b="1" dirty="0" err="1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нақты</a:t>
            </a:r>
            <a:r>
              <a:rPr lang="ru-RU" sz="15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саны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мен </a:t>
            </a:r>
            <a:r>
              <a:rPr kumimoji="0" lang="ru-RU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болжам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1" name="Объект 4"/>
          <p:cNvSpPr txBox="1">
            <a:spLocks/>
          </p:cNvSpPr>
          <p:nvPr/>
        </p:nvSpPr>
        <p:spPr>
          <a:xfrm>
            <a:off x="698249" y="660709"/>
            <a:ext cx="5241585" cy="326956"/>
          </a:xfrm>
          <a:prstGeom prst="rect">
            <a:avLst/>
          </a:prstGeom>
          <a:solidFill>
            <a:srgbClr val="01854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Жас-жыныстық </a:t>
            </a:r>
            <a:r>
              <a:rPr kumimoji="0" lang="kk-KZ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пирамида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60757" y="4245530"/>
            <a:ext cx="5151321" cy="1964251"/>
          </a:xfrm>
          <a:prstGeom prst="rect">
            <a:avLst/>
          </a:prstGeom>
          <a:solidFill>
            <a:srgbClr val="EAE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0488" lvl="0" algn="just">
              <a:defRPr/>
            </a:pPr>
            <a:r>
              <a:rPr lang="ru-RU" altLang="ru-RU" sz="11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2050 </a:t>
            </a:r>
            <a:r>
              <a:rPr lang="ru-RU" altLang="ru-RU" sz="1100" b="1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жылы</a:t>
            </a:r>
            <a:r>
              <a:rPr lang="ru-RU" altLang="ru-RU" sz="11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орташа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халық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санының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болжамы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altLang="ru-RU" sz="11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26,5 млн </a:t>
            </a:r>
            <a:r>
              <a:rPr lang="ru-RU" altLang="ru-RU" sz="1100" b="1" dirty="0" err="1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адам</a:t>
            </a:r>
            <a:r>
              <a:rPr lang="ru-RU" altLang="ru-RU" sz="1100" dirty="0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90488" lvl="0" algn="just">
              <a:defRPr/>
            </a:pPr>
            <a:endParaRPr kumimoji="0" lang="ru-RU" altLang="ru-RU" sz="600" b="1" i="0" u="none" strike="noStrike" kern="1200" cap="none" spc="0" normalizeH="0" baseline="0" noProof="0" dirty="0" smtClean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048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БЖЗҚ </a:t>
            </a:r>
            <a:r>
              <a:rPr kumimoji="0" lang="ru-RU" altLang="ru-RU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есептеуіне</a:t>
            </a:r>
            <a:r>
              <a:rPr kumimoji="0" lang="ru-RU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altLang="ru-RU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сәйкес</a:t>
            </a:r>
            <a:r>
              <a:rPr kumimoji="0" lang="ru-RU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</a:t>
            </a:r>
            <a:endParaRPr kumimoji="0" lang="ru-RU" altLang="ru-RU" sz="3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0488" lvl="0" algn="just">
              <a:spcAft>
                <a:spcPts val="600"/>
              </a:spcAft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(1)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Қазақстан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халқының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болжанып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отырған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өсімінің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58%-</a:t>
            </a:r>
            <a:r>
              <a:rPr lang="ru-RU" altLang="ru-RU" sz="1100" b="1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ға</a:t>
            </a:r>
            <a:r>
              <a:rPr lang="ru-RU" altLang="ru-RU" sz="11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b="1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жуығы</a:t>
            </a:r>
            <a:r>
              <a:rPr lang="ru-RU" altLang="ru-RU" sz="11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жылдан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бастап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2050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жылға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дейін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«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демографиялық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импульс»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немесе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қазіргі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жас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құрылымының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арқасында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болады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яғни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жиынтық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туу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коэффициенті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болжам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жасалған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мерзім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бойына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2,1-ге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тең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болса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да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халық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өседі</a:t>
            </a:r>
            <a:r>
              <a:rPr lang="ru-RU" altLang="ru-RU" sz="1100" dirty="0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alt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</a:t>
            </a:r>
            <a:r>
              <a:rPr kumimoji="0" lang="ru-RU" alt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қызы</a:t>
            </a:r>
            <a:r>
              <a:rPr lang="ru-RU" altLang="ru-RU" sz="1100" dirty="0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 </a:t>
            </a:r>
            <a:r>
              <a:rPr lang="ru-RU" altLang="ru-RU" sz="1100" dirty="0" err="1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үзік</a:t>
            </a:r>
            <a:r>
              <a:rPr lang="ru-RU" altLang="ru-RU" sz="1100" dirty="0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сызыққа</a:t>
            </a:r>
            <a:r>
              <a:rPr lang="ru-RU" altLang="ru-RU" sz="1100" dirty="0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қараңыз</a:t>
            </a:r>
            <a:r>
              <a:rPr kumimoji="0" lang="ru-RU" alt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);</a:t>
            </a:r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0488" lvl="0" algn="just">
              <a:spcAft>
                <a:spcPts val="600"/>
              </a:spcAft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(2)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Болжанып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отырған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өсімнің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қалған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42%-ы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қарапайым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ұрпақ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алмасу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деңгейінен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жоғары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туу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мен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келешекте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өмір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ұзақтығының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артуына</a:t>
            </a:r>
            <a:r>
              <a:rPr lang="ru-RU" altLang="ru-RU" sz="11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байланысты</a:t>
            </a:r>
            <a:r>
              <a:rPr lang="ru-RU" altLang="ru-RU" sz="1100" dirty="0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орын</a:t>
            </a:r>
            <a:r>
              <a:rPr lang="ru-RU" altLang="ru-RU" sz="1100" dirty="0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100" dirty="0" err="1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алмақ</a:t>
            </a:r>
            <a:r>
              <a:rPr lang="ru-RU" altLang="ru-RU" sz="1100" dirty="0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9943" y="173553"/>
            <a:ext cx="8667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31775">
              <a:defRPr/>
            </a:pPr>
            <a:r>
              <a:rPr lang="ru-RU" sz="2200" b="1" dirty="0" err="1" smtClean="0">
                <a:solidFill>
                  <a:srgbClr val="006953"/>
                </a:solidFill>
                <a:latin typeface="Segoe UI" panose="020B0502040204020203" pitchFamily="34" charset="0"/>
                <a:ea typeface="Arial KZ" pitchFamily="34" charset="0"/>
                <a:cs typeface="Segoe UI" panose="020B0502040204020203" pitchFamily="34" charset="0"/>
              </a:rPr>
              <a:t>Қазақстандағы</a:t>
            </a:r>
            <a:r>
              <a:rPr lang="ru-RU" sz="2200" b="1" dirty="0" smtClean="0">
                <a:solidFill>
                  <a:srgbClr val="006953"/>
                </a:solidFill>
                <a:latin typeface="Segoe UI" panose="020B0502040204020203" pitchFamily="34" charset="0"/>
                <a:ea typeface="Arial KZ" pitchFamily="34" charset="0"/>
                <a:cs typeface="Segoe UI" panose="020B0502040204020203" pitchFamily="34" charset="0"/>
              </a:rPr>
              <a:t> 01.01.2024 </a:t>
            </a:r>
            <a:r>
              <a:rPr lang="ru-RU" sz="2200" b="1" dirty="0" err="1" smtClean="0">
                <a:solidFill>
                  <a:srgbClr val="006953"/>
                </a:solidFill>
                <a:latin typeface="Segoe UI" panose="020B0502040204020203" pitchFamily="34" charset="0"/>
                <a:ea typeface="Arial KZ" pitchFamily="34" charset="0"/>
                <a:cs typeface="Segoe UI" panose="020B0502040204020203" pitchFamily="34" charset="0"/>
              </a:rPr>
              <a:t>жылғы</a:t>
            </a:r>
            <a:r>
              <a:rPr lang="ru-RU" sz="2200" b="1" dirty="0" smtClean="0">
                <a:solidFill>
                  <a:srgbClr val="006953"/>
                </a:solidFill>
                <a:latin typeface="Segoe UI" panose="020B0502040204020203" pitchFamily="34" charset="0"/>
                <a:ea typeface="Arial KZ" pitchFamily="34" charset="0"/>
                <a:cs typeface="Segoe UI" panose="020B0502040204020203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953"/>
                </a:solidFill>
                <a:effectLst/>
                <a:uLnTx/>
                <a:uFillTx/>
                <a:latin typeface="Segoe UI" panose="020B0502040204020203" pitchFamily="34" charset="0"/>
                <a:ea typeface="Arial KZ" pitchFamily="34" charset="0"/>
                <a:cs typeface="Segoe UI" panose="020B0502040204020203" pitchFamily="34" charset="0"/>
              </a:rPr>
              <a:t>демографиялық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53"/>
                </a:solidFill>
                <a:effectLst/>
                <a:uLnTx/>
                <a:uFillTx/>
                <a:latin typeface="Segoe UI" panose="020B0502040204020203" pitchFamily="34" charset="0"/>
                <a:ea typeface="Arial KZ" pitchFamily="34" charset="0"/>
                <a:cs typeface="Segoe UI" panose="020B0502040204020203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953"/>
                </a:solidFill>
                <a:effectLst/>
                <a:uLnTx/>
                <a:uFillTx/>
                <a:latin typeface="Segoe UI" panose="020B0502040204020203" pitchFamily="34" charset="0"/>
                <a:ea typeface="Arial KZ" pitchFamily="34" charset="0"/>
                <a:cs typeface="Segoe UI" panose="020B0502040204020203" pitchFamily="34" charset="0"/>
              </a:rPr>
              <a:t>жағдай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6953"/>
              </a:solidFill>
              <a:effectLst/>
              <a:uLnTx/>
              <a:uFillTx/>
              <a:latin typeface="Segoe UI" panose="020B0502040204020203" pitchFamily="34" charset="0"/>
              <a:ea typeface="Arial KZ" pitchFamily="34" charset="0"/>
              <a:cs typeface="Segoe UI" panose="020B0502040204020203" pitchFamily="34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flipV="1">
            <a:off x="5223593" y="5016851"/>
            <a:ext cx="106897" cy="83298"/>
          </a:xfrm>
          <a:prstGeom prst="triangle">
            <a:avLst/>
          </a:prstGeom>
          <a:solidFill>
            <a:srgbClr val="F25F5C"/>
          </a:solidFill>
          <a:ln>
            <a:solidFill>
              <a:srgbClr val="F25F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147504" y="5223331"/>
            <a:ext cx="106897" cy="83298"/>
          </a:xfrm>
          <a:prstGeom prst="triangle">
            <a:avLst/>
          </a:prstGeom>
          <a:solidFill>
            <a:srgbClr val="1F895D"/>
          </a:solidFill>
          <a:ln>
            <a:solidFill>
              <a:srgbClr val="1F8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4788000" y="5659200"/>
            <a:ext cx="106897" cy="83298"/>
          </a:xfrm>
          <a:prstGeom prst="triangle">
            <a:avLst/>
          </a:prstGeom>
          <a:solidFill>
            <a:srgbClr val="1F895D"/>
          </a:solidFill>
          <a:ln>
            <a:solidFill>
              <a:srgbClr val="1F8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4788000" y="5878800"/>
            <a:ext cx="106897" cy="83298"/>
          </a:xfrm>
          <a:prstGeom prst="triangle">
            <a:avLst/>
          </a:prstGeom>
          <a:solidFill>
            <a:srgbClr val="1F895D"/>
          </a:solidFill>
          <a:ln>
            <a:solidFill>
              <a:srgbClr val="1F8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4788000" y="6090932"/>
            <a:ext cx="106897" cy="83298"/>
          </a:xfrm>
          <a:prstGeom prst="triangle">
            <a:avLst/>
          </a:prstGeom>
          <a:solidFill>
            <a:srgbClr val="1F895D"/>
          </a:solidFill>
          <a:ln>
            <a:solidFill>
              <a:srgbClr val="1F8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39200" y="3265200"/>
            <a:ext cx="363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339200" y="2196000"/>
            <a:ext cx="363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254838" y="6174231"/>
            <a:ext cx="5389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Источник: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United Nations, Department of Economic and Social Affairs, Population Division (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2024).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World Population Prospects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2024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907206350"/>
              </p:ext>
            </p:extLst>
          </p:nvPr>
        </p:nvGraphicFramePr>
        <p:xfrm>
          <a:off x="704118" y="931756"/>
          <a:ext cx="5235716" cy="331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443259738"/>
              </p:ext>
            </p:extLst>
          </p:nvPr>
        </p:nvGraphicFramePr>
        <p:xfrm>
          <a:off x="6260156" y="1260319"/>
          <a:ext cx="5152521" cy="285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690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701"/>
            <a:ext cx="12192000" cy="125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52" y="254311"/>
            <a:ext cx="1265332" cy="35997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26704" y="692696"/>
            <a:ext cx="11161240" cy="56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44525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1058" y="325262"/>
            <a:ext cx="8667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1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6953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Қ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53"/>
                </a:solidFill>
                <a:effectLst/>
                <a:uLnTx/>
                <a:uFillTx/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АЗАҚСТАНДАҒЫ ХАЛЫҚТЫҢ ҚАРТАЮЫ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9256"/>
              </a:solidFill>
              <a:effectLst/>
              <a:uLnTx/>
              <a:uFillTx/>
              <a:latin typeface="Arial" panose="020B0604020202020204" pitchFamily="34" charset="0"/>
              <a:ea typeface="Arial KZ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02453" y="692696"/>
            <a:ext cx="11161240" cy="56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44525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5" name="Shape 123"/>
          <p:cNvSpPr/>
          <p:nvPr/>
        </p:nvSpPr>
        <p:spPr>
          <a:xfrm>
            <a:off x="317013" y="5830637"/>
            <a:ext cx="11264455" cy="646331"/>
          </a:xfrm>
          <a:prstGeom prst="rect">
            <a:avLst/>
          </a:prstGeom>
          <a:noFill/>
          <a:ln w="12700">
            <a:miter lim="400000"/>
          </a:ln>
          <a:effectLst>
            <a:outerShdw blurRad="50800" dist="50800" dir="5400000" algn="ctr" rotWithShape="0">
              <a:srgbClr val="F2F2F2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5828"/>
            </a:extrusionClr>
          </a:sp3d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/>
          <a:p>
            <a:pPr marL="358775" indent="-285750" algn="just">
              <a:buFont typeface="Times New Roman" panose="02020603050405020304" pitchFamily="18" charset="0"/>
              <a:buChar char="─"/>
              <a:defRPr/>
            </a:pPr>
            <a:r>
              <a:rPr lang="ru-RU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иынтық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уу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көрсеткішінің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төмендеуі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kk-KZ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БҰҰ жиынтық туу коэффициентінің 2050 жылы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2,96-дан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(2,25 </a:t>
            </a:r>
            <a:r>
              <a:rPr lang="ru-RU" sz="12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әлем</a:t>
            </a:r>
            <a:r>
              <a:rPr lang="ru-RU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en-US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35-ге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(2,1</a:t>
            </a:r>
            <a:r>
              <a:rPr lang="ru-RU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әлем</a:t>
            </a:r>
            <a:r>
              <a:rPr lang="ru-RU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en-US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 түсуін болжайды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0" indent="-285750" algn="just">
              <a:buFont typeface="Times New Roman" panose="02020603050405020304" pitchFamily="18" charset="0"/>
              <a:buChar char="─"/>
              <a:defRPr/>
            </a:pPr>
            <a:r>
              <a:rPr lang="ru-RU" sz="1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өмір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ұзақтығының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артуы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05252" y="5458551"/>
            <a:ext cx="11581496" cy="402077"/>
            <a:chOff x="5262180" y="1498834"/>
            <a:chExt cx="2216102" cy="2156096"/>
          </a:xfrm>
          <a:solidFill>
            <a:srgbClr val="DAAF00"/>
          </a:solidFill>
        </p:grpSpPr>
        <p:sp>
          <p:nvSpPr>
            <p:cNvPr id="97" name="Стрелка вправо 96"/>
            <p:cNvSpPr/>
            <p:nvPr/>
          </p:nvSpPr>
          <p:spPr>
            <a:xfrm>
              <a:off x="5262180" y="1498834"/>
              <a:ext cx="2216102" cy="2156096"/>
            </a:xfrm>
            <a:prstGeom prst="rightArrow">
              <a:avLst>
                <a:gd name="adj1" fmla="val 71698"/>
                <a:gd name="adj2" fmla="val 49423"/>
              </a:avLst>
            </a:prstGeom>
            <a:solidFill>
              <a:srgbClr val="006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264593" y="1836810"/>
              <a:ext cx="2154654" cy="1485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600"/>
                </a:spcBef>
                <a:defRPr/>
              </a:pPr>
              <a:r>
                <a:rPr kumimoji="0" lang="ru-RU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Қазақстан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халқының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kk-KZ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қартаю </a:t>
              </a:r>
              <a:r>
                <a:rPr lang="kk-KZ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үдерісі біртіндеп төмендегілер есебінен жүретін болады</a:t>
              </a:r>
              <a:endPara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Oval 3">
            <a:extLst>
              <a:ext uri="{FF2B5EF4-FFF2-40B4-BE49-F238E27FC236}">
                <a16:creationId xmlns:a16="http://schemas.microsoft.com/office/drawing/2014/main" id="{DA55C1B9-7DD9-4A28-9A0F-4C0C111CEFCB}"/>
              </a:ext>
            </a:extLst>
          </p:cNvPr>
          <p:cNvSpPr/>
          <p:nvPr/>
        </p:nvSpPr>
        <p:spPr>
          <a:xfrm>
            <a:off x="336096" y="5843097"/>
            <a:ext cx="293290" cy="293288"/>
          </a:xfrm>
          <a:prstGeom prst="rect">
            <a:avLst/>
          </a:prstGeom>
          <a:solidFill>
            <a:srgbClr val="006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2" name="Oval 3">
            <a:extLst>
              <a:ext uri="{FF2B5EF4-FFF2-40B4-BE49-F238E27FC236}">
                <a16:creationId xmlns:a16="http://schemas.microsoft.com/office/drawing/2014/main" id="{DA55C1B9-7DD9-4A28-9A0F-4C0C111CEFCB}"/>
              </a:ext>
            </a:extLst>
          </p:cNvPr>
          <p:cNvSpPr/>
          <p:nvPr/>
        </p:nvSpPr>
        <p:spPr>
          <a:xfrm>
            <a:off x="336096" y="6169794"/>
            <a:ext cx="293290" cy="293288"/>
          </a:xfrm>
          <a:prstGeom prst="rect">
            <a:avLst/>
          </a:prstGeom>
          <a:solidFill>
            <a:srgbClr val="006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49716" y="5285609"/>
            <a:ext cx="82089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*Источник: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United Nations, Department of Economic and Social Affairs, Population Division (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2024).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World Population Prospects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2024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206338362"/>
              </p:ext>
            </p:extLst>
          </p:nvPr>
        </p:nvGraphicFramePr>
        <p:xfrm>
          <a:off x="349598" y="908720"/>
          <a:ext cx="2705708" cy="43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738503328"/>
              </p:ext>
            </p:extLst>
          </p:nvPr>
        </p:nvGraphicFramePr>
        <p:xfrm>
          <a:off x="3033706" y="926875"/>
          <a:ext cx="2839340" cy="422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791370019"/>
              </p:ext>
            </p:extLst>
          </p:nvPr>
        </p:nvGraphicFramePr>
        <p:xfrm>
          <a:off x="5923988" y="1070346"/>
          <a:ext cx="2871022" cy="425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2469857405"/>
              </p:ext>
            </p:extLst>
          </p:nvPr>
        </p:nvGraphicFramePr>
        <p:xfrm>
          <a:off x="8558628" y="937295"/>
          <a:ext cx="3284563" cy="431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8398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95400" y="163959"/>
            <a:ext cx="933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31775"/>
            <a:r>
              <a:rPr lang="ru-RU" sz="2400" b="1" dirty="0" smtClean="0">
                <a:solidFill>
                  <a:srgbClr val="006953"/>
                </a:solidFill>
                <a:latin typeface="Arial" panose="020B0604020202020204" pitchFamily="34" charset="0"/>
                <a:ea typeface="Arial KZ" pitchFamily="34" charset="0"/>
                <a:cs typeface="Arial" pitchFamily="34" charset="0"/>
              </a:rPr>
              <a:t>ӘЛЕУМЕТТІК ҚОЛДАУ </a:t>
            </a:r>
            <a:r>
              <a:rPr lang="ru-RU" sz="2400" b="1" dirty="0" smtClean="0">
                <a:solidFill>
                  <a:srgbClr val="006953"/>
                </a:solidFill>
                <a:latin typeface="Arial" panose="020B0604020202020204" pitchFamily="34" charset="0"/>
                <a:ea typeface="Arial KZ" pitchFamily="34" charset="0"/>
                <a:cs typeface="Arial" pitchFamily="34" charset="0"/>
              </a:rPr>
              <a:t>КОЭФФИЦИЕНТІ</a:t>
            </a:r>
            <a:endParaRPr lang="ru-RU" sz="2400" b="1" dirty="0">
              <a:solidFill>
                <a:srgbClr val="006953"/>
              </a:solidFill>
              <a:latin typeface="Arial" panose="020B0604020202020204" pitchFamily="34" charset="0"/>
              <a:ea typeface="Arial KZ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5400" y="692696"/>
            <a:ext cx="11161240" cy="56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44525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040" y="210533"/>
            <a:ext cx="1318670" cy="37531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83009" y="6165304"/>
            <a:ext cx="8196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United Nations, Department of Economic and Social Affairs, Population Division (20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4). 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World Population Prospects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7981" y="874136"/>
            <a:ext cx="5756201" cy="492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0" algn="just"/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санының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өсуі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еліміздегі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қарт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дың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көбеюіне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алып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келеді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ru-RU" sz="1400" b="1" dirty="0">
              <a:solidFill>
                <a:srgbClr val="0085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lvl="0" algn="just"/>
            <a:endParaRPr lang="ru-RU" altLang="ru-RU" sz="1400" b="1" dirty="0">
              <a:solidFill>
                <a:srgbClr val="0085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0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2050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ru-RU" alt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қазіргі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13,6%-дан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16,7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%-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өседі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 algn="just">
              <a:lnSpc>
                <a:spcPts val="1200"/>
              </a:lnSpc>
              <a:buAutoNum type="arabicParenR"/>
            </a:pP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 algn="just">
              <a:lnSpc>
                <a:spcPts val="1200"/>
              </a:lnSpc>
              <a:buAutoNum type="arabicParenR"/>
            </a:pP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 algn="just">
              <a:buAutoNum type="arabicParenR"/>
            </a:pP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 algn="just">
              <a:lnSpc>
                <a:spcPts val="700"/>
              </a:lnSpc>
            </a:pPr>
            <a:endParaRPr lang="ru-RU" altLang="ru-RU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/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2050 </a:t>
            </a:r>
            <a:r>
              <a:rPr lang="ru-RU" altLang="ru-RU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 </a:t>
            </a:r>
            <a:r>
              <a:rPr lang="ru-RU" altLang="ru-RU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қазіргі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8,9%-дан 11,6%-</a:t>
            </a:r>
            <a:r>
              <a:rPr lang="ru-RU" altLang="ru-RU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өседі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algn="just"/>
            <a:endParaRPr lang="en-US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algn="just"/>
            <a:endParaRPr lang="en-US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/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БЖЗҚ 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болжамына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сәкес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400" b="1" dirty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жарамды</a:t>
            </a:r>
            <a:r>
              <a:rPr lang="ru-RU" sz="1400" b="1" dirty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1400" b="1" dirty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(25-тен 64 </a:t>
            </a:r>
            <a:r>
              <a:rPr lang="ru-RU" sz="1400" b="1" dirty="0" err="1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1400" b="1" dirty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400" b="1" dirty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b="1" dirty="0" err="1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400" b="1" dirty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санын</a:t>
            </a:r>
            <a:r>
              <a:rPr lang="ru-RU" altLang="ru-RU" sz="1400" b="1" dirty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400" b="1" dirty="0" err="1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зейнеткерлерге</a:t>
            </a:r>
            <a:r>
              <a:rPr lang="ru-RU" altLang="ru-RU" sz="1400" b="1" dirty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(65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шаққандағы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көрсеткіш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25%-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төмендейді</a:t>
            </a:r>
            <a:r>
              <a:rPr lang="ru-RU" altLang="ru-RU" sz="1400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ru-RU" sz="1400" dirty="0">
              <a:solidFill>
                <a:srgbClr val="0085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algn="just"/>
            <a:endParaRPr lang="en-US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algn="just"/>
            <a:endParaRPr lang="en-US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Oval 3">
            <a:extLst>
              <a:ext uri="{FF2B5EF4-FFF2-40B4-BE49-F238E27FC236}">
                <a16:creationId xmlns:a16="http://schemas.microsoft.com/office/drawing/2014/main" id="{DA55C1B9-7DD9-4A28-9A0F-4C0C111CEFCB}"/>
              </a:ext>
            </a:extLst>
          </p:cNvPr>
          <p:cNvSpPr/>
          <p:nvPr/>
        </p:nvSpPr>
        <p:spPr>
          <a:xfrm>
            <a:off x="929429" y="1611187"/>
            <a:ext cx="293290" cy="293288"/>
          </a:xfrm>
          <a:prstGeom prst="rect">
            <a:avLst/>
          </a:prstGeom>
          <a:solidFill>
            <a:srgbClr val="008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92750" y="3013010"/>
            <a:ext cx="5534546" cy="488611"/>
            <a:chOff x="936654" y="2429164"/>
            <a:chExt cx="5534546" cy="488611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1085855" y="2440354"/>
              <a:ext cx="2221874" cy="4774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/>
              <a:r>
                <a:rPr lang="ru-RU" sz="11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Демографиялық</a:t>
              </a:r>
              <a:r>
                <a:rPr lang="ru-RU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қарттықтың</a:t>
              </a:r>
              <a:r>
                <a:rPr lang="ru-RU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бастапқы</a:t>
              </a:r>
              <a:r>
                <a:rPr lang="ru-RU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деңгейі</a:t>
              </a:r>
              <a:endPara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Стрелка вправо 108"/>
            <p:cNvSpPr/>
            <p:nvPr/>
          </p:nvSpPr>
          <p:spPr>
            <a:xfrm>
              <a:off x="3307729" y="2525881"/>
              <a:ext cx="320595" cy="298783"/>
            </a:xfrm>
            <a:prstGeom prst="rightArrow">
              <a:avLst>
                <a:gd name="adj1" fmla="val 64408"/>
                <a:gd name="adj2" fmla="val 50000"/>
              </a:avLst>
            </a:prstGeom>
            <a:gradFill flip="none" rotWithShape="1">
              <a:gsLst>
                <a:gs pos="100000">
                  <a:srgbClr val="00854F"/>
                </a:gs>
                <a:gs pos="0">
                  <a:srgbClr val="00854F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3810591" y="2429164"/>
              <a:ext cx="2660609" cy="480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/>
              <a:r>
                <a:rPr lang="ru-RU" sz="11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Демографиялық</a:t>
              </a:r>
              <a:r>
                <a:rPr lang="ru-RU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қарттықтың</a:t>
              </a:r>
              <a:r>
                <a:rPr lang="ru-RU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жоғары</a:t>
              </a:r>
              <a:r>
                <a:rPr lang="ru-RU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деңгейі</a:t>
              </a:r>
              <a:endPara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Oval 3">
              <a:extLst>
                <a:ext uri="{FF2B5EF4-FFF2-40B4-BE49-F238E27FC236}">
                  <a16:creationId xmlns:a16="http://schemas.microsoft.com/office/drawing/2014/main" id="{DA55C1B9-7DD9-4A28-9A0F-4C0C111CEFCB}"/>
                </a:ext>
              </a:extLst>
            </p:cNvPr>
            <p:cNvSpPr/>
            <p:nvPr/>
          </p:nvSpPr>
          <p:spPr>
            <a:xfrm>
              <a:off x="936654" y="2531179"/>
              <a:ext cx="624912" cy="293288"/>
            </a:xfrm>
            <a:prstGeom prst="rect">
              <a:avLst/>
            </a:prstGeom>
            <a:solidFill>
              <a:srgbClr val="008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2024</a:t>
              </a:r>
              <a:endParaRPr 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1" name="Oval 3">
              <a:extLst>
                <a:ext uri="{FF2B5EF4-FFF2-40B4-BE49-F238E27FC236}">
                  <a16:creationId xmlns:a16="http://schemas.microsoft.com/office/drawing/2014/main" id="{DA55C1B9-7DD9-4A28-9A0F-4C0C111CEFCB}"/>
                </a:ext>
              </a:extLst>
            </p:cNvPr>
            <p:cNvSpPr/>
            <p:nvPr/>
          </p:nvSpPr>
          <p:spPr>
            <a:xfrm>
              <a:off x="3633923" y="2528155"/>
              <a:ext cx="624912" cy="293288"/>
            </a:xfrm>
            <a:prstGeom prst="rect">
              <a:avLst/>
            </a:prstGeom>
            <a:solidFill>
              <a:srgbClr val="008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2050</a:t>
              </a:r>
              <a:endParaRPr 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62" name="Oval 3">
            <a:extLst>
              <a:ext uri="{FF2B5EF4-FFF2-40B4-BE49-F238E27FC236}">
                <a16:creationId xmlns:a16="http://schemas.microsoft.com/office/drawing/2014/main" id="{DA55C1B9-7DD9-4A28-9A0F-4C0C111CEFCB}"/>
              </a:ext>
            </a:extLst>
          </p:cNvPr>
          <p:cNvSpPr/>
          <p:nvPr/>
        </p:nvSpPr>
        <p:spPr>
          <a:xfrm>
            <a:off x="929429" y="3732900"/>
            <a:ext cx="293290" cy="293288"/>
          </a:xfrm>
          <a:prstGeom prst="rect">
            <a:avLst/>
          </a:prstGeom>
          <a:solidFill>
            <a:srgbClr val="008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02707" y="2101912"/>
            <a:ext cx="5294509" cy="829174"/>
            <a:chOff x="929430" y="1712992"/>
            <a:chExt cx="5294509" cy="82917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929430" y="1712992"/>
              <a:ext cx="3808656" cy="829174"/>
              <a:chOff x="1504208" y="1883665"/>
              <a:chExt cx="7303391" cy="576024"/>
            </a:xfrm>
          </p:grpSpPr>
          <p:sp>
            <p:nvSpPr>
              <p:cNvPr id="98" name="Стрелка вправо 97"/>
              <p:cNvSpPr/>
              <p:nvPr/>
            </p:nvSpPr>
            <p:spPr>
              <a:xfrm>
                <a:off x="1504208" y="1883665"/>
                <a:ext cx="7303391" cy="576024"/>
              </a:xfrm>
              <a:prstGeom prst="rightArrow">
                <a:avLst>
                  <a:gd name="adj1" fmla="val 71698"/>
                  <a:gd name="adj2" fmla="val 49423"/>
                </a:avLst>
              </a:prstGeom>
              <a:solidFill>
                <a:srgbClr val="0085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1512160" y="2000901"/>
                <a:ext cx="7100881" cy="416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БЖЗҚ </a:t>
                </a:r>
                <a:r>
                  <a:rPr lang="ru-RU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болжамына</a:t>
                </a:r>
                <a:r>
                  <a:rPr lang="ru-RU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сәйкес</a:t>
                </a:r>
                <a:r>
                  <a:rPr lang="ru-RU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2050 </a:t>
                </a:r>
                <a:r>
                  <a:rPr lang="ru-RU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жылы</a:t>
                </a:r>
                <a:r>
                  <a:rPr lang="ru-RU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орта </a:t>
                </a:r>
                <a:r>
                  <a:rPr lang="ru-RU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есеппен</a:t>
                </a:r>
                <a:r>
                  <a:rPr lang="ru-RU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алғанда</a:t>
                </a:r>
                <a:r>
                  <a:rPr lang="ru-RU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әр</a:t>
                </a:r>
                <a:r>
                  <a:rPr lang="ru-RU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алтыншы</a:t>
                </a:r>
                <a:r>
                  <a:rPr lang="ru-RU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қазақстандық</a:t>
                </a:r>
                <a:r>
                  <a:rPr lang="ru-RU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 </a:t>
                </a:r>
                <a:r>
                  <a:rPr lang="ru-RU" sz="11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жастағы</a:t>
                </a:r>
                <a:r>
                  <a:rPr lang="ru-RU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ru-RU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11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одан</a:t>
                </a:r>
                <a:r>
                  <a:rPr lang="ru-RU" sz="11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жоғары</a:t>
                </a:r>
                <a:r>
                  <a:rPr lang="ru-RU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жастағы</a:t>
                </a:r>
                <a:r>
                  <a:rPr lang="ru-RU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адам</a:t>
                </a:r>
                <a:r>
                  <a:rPr lang="ru-RU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болады</a:t>
                </a:r>
                <a:endParaRPr lang="ru-R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5081354" y="1798373"/>
              <a:ext cx="1142585" cy="573209"/>
              <a:chOff x="-943250" y="4632625"/>
              <a:chExt cx="717593" cy="360000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-943250" y="4632625"/>
                <a:ext cx="123388" cy="360000"/>
                <a:chOff x="-943250" y="4632625"/>
                <a:chExt cx="123388" cy="360000"/>
              </a:xfrm>
              <a:solidFill>
                <a:srgbClr val="00854F">
                  <a:alpha val="20000"/>
                </a:srgbClr>
              </a:solidFill>
            </p:grpSpPr>
            <p:sp>
              <p:nvSpPr>
                <p:cNvPr id="293" name="Freeform 73"/>
                <p:cNvSpPr>
                  <a:spLocks/>
                </p:cNvSpPr>
                <p:nvPr/>
              </p:nvSpPr>
              <p:spPr bwMode="auto">
                <a:xfrm>
                  <a:off x="-912766" y="4632625"/>
                  <a:ext cx="60968" cy="60968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34" y="0"/>
                    </a:cxn>
                    <a:cxn ang="0">
                      <a:pos x="26" y="4"/>
                    </a:cxn>
                    <a:cxn ang="0">
                      <a:pos x="18" y="8"/>
                    </a:cxn>
                    <a:cxn ang="0">
                      <a:pos x="12" y="12"/>
                    </a:cxn>
                    <a:cxn ang="0">
                      <a:pos x="8" y="18"/>
                    </a:cxn>
                    <a:cxn ang="0">
                      <a:pos x="4" y="26"/>
                    </a:cxn>
                    <a:cxn ang="0">
                      <a:pos x="0" y="34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50"/>
                    </a:cxn>
                    <a:cxn ang="0">
                      <a:pos x="4" y="58"/>
                    </a:cxn>
                    <a:cxn ang="0">
                      <a:pos x="8" y="66"/>
                    </a:cxn>
                    <a:cxn ang="0">
                      <a:pos x="12" y="72"/>
                    </a:cxn>
                    <a:cxn ang="0">
                      <a:pos x="18" y="76"/>
                    </a:cxn>
                    <a:cxn ang="0">
                      <a:pos x="26" y="80"/>
                    </a:cxn>
                    <a:cxn ang="0">
                      <a:pos x="34" y="84"/>
                    </a:cxn>
                    <a:cxn ang="0">
                      <a:pos x="42" y="84"/>
                    </a:cxn>
                    <a:cxn ang="0">
                      <a:pos x="42" y="84"/>
                    </a:cxn>
                    <a:cxn ang="0">
                      <a:pos x="50" y="84"/>
                    </a:cxn>
                    <a:cxn ang="0">
                      <a:pos x="58" y="80"/>
                    </a:cxn>
                    <a:cxn ang="0">
                      <a:pos x="66" y="76"/>
                    </a:cxn>
                    <a:cxn ang="0">
                      <a:pos x="72" y="72"/>
                    </a:cxn>
                    <a:cxn ang="0">
                      <a:pos x="78" y="66"/>
                    </a:cxn>
                    <a:cxn ang="0">
                      <a:pos x="80" y="58"/>
                    </a:cxn>
                    <a:cxn ang="0">
                      <a:pos x="84" y="50"/>
                    </a:cxn>
                    <a:cxn ang="0">
                      <a:pos x="84" y="42"/>
                    </a:cxn>
                    <a:cxn ang="0">
                      <a:pos x="84" y="42"/>
                    </a:cxn>
                    <a:cxn ang="0">
                      <a:pos x="84" y="34"/>
                    </a:cxn>
                    <a:cxn ang="0">
                      <a:pos x="80" y="26"/>
                    </a:cxn>
                    <a:cxn ang="0">
                      <a:pos x="78" y="18"/>
                    </a:cxn>
                    <a:cxn ang="0">
                      <a:pos x="72" y="12"/>
                    </a:cxn>
                    <a:cxn ang="0">
                      <a:pos x="66" y="8"/>
                    </a:cxn>
                    <a:cxn ang="0">
                      <a:pos x="58" y="4"/>
                    </a:cxn>
                    <a:cxn ang="0">
                      <a:pos x="50" y="0"/>
                    </a:cxn>
                    <a:cxn ang="0">
                      <a:pos x="42" y="0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6" y="4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8" y="18"/>
                      </a:lnTo>
                      <a:lnTo>
                        <a:pt x="4" y="26"/>
                      </a:lnTo>
                      <a:lnTo>
                        <a:pt x="0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8"/>
                      </a:lnTo>
                      <a:lnTo>
                        <a:pt x="8" y="66"/>
                      </a:lnTo>
                      <a:lnTo>
                        <a:pt x="12" y="72"/>
                      </a:lnTo>
                      <a:lnTo>
                        <a:pt x="18" y="76"/>
                      </a:lnTo>
                      <a:lnTo>
                        <a:pt x="26" y="80"/>
                      </a:lnTo>
                      <a:lnTo>
                        <a:pt x="34" y="84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50" y="84"/>
                      </a:lnTo>
                      <a:lnTo>
                        <a:pt x="58" y="80"/>
                      </a:lnTo>
                      <a:lnTo>
                        <a:pt x="66" y="76"/>
                      </a:lnTo>
                      <a:lnTo>
                        <a:pt x="72" y="72"/>
                      </a:lnTo>
                      <a:lnTo>
                        <a:pt x="78" y="66"/>
                      </a:lnTo>
                      <a:lnTo>
                        <a:pt x="80" y="58"/>
                      </a:lnTo>
                      <a:lnTo>
                        <a:pt x="84" y="50"/>
                      </a:lnTo>
                      <a:lnTo>
                        <a:pt x="84" y="42"/>
                      </a:lnTo>
                      <a:lnTo>
                        <a:pt x="84" y="42"/>
                      </a:lnTo>
                      <a:lnTo>
                        <a:pt x="84" y="34"/>
                      </a:lnTo>
                      <a:lnTo>
                        <a:pt x="80" y="26"/>
                      </a:lnTo>
                      <a:lnTo>
                        <a:pt x="78" y="18"/>
                      </a:lnTo>
                      <a:lnTo>
                        <a:pt x="72" y="12"/>
                      </a:lnTo>
                      <a:lnTo>
                        <a:pt x="66" y="8"/>
                      </a:lnTo>
                      <a:lnTo>
                        <a:pt x="58" y="4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94" name="Freeform 74"/>
                <p:cNvSpPr>
                  <a:spLocks/>
                </p:cNvSpPr>
                <p:nvPr/>
              </p:nvSpPr>
              <p:spPr bwMode="auto">
                <a:xfrm>
                  <a:off x="-943250" y="4695044"/>
                  <a:ext cx="123388" cy="297581"/>
                </a:xfrm>
                <a:custGeom>
                  <a:avLst/>
                  <a:gdLst/>
                  <a:ahLst/>
                  <a:cxnLst>
                    <a:cxn ang="0">
                      <a:pos x="98" y="2"/>
                    </a:cxn>
                    <a:cxn ang="0">
                      <a:pos x="84" y="4"/>
                    </a:cxn>
                    <a:cxn ang="0">
                      <a:pos x="70" y="2"/>
                    </a:cxn>
                    <a:cxn ang="0">
                      <a:pos x="56" y="0"/>
                    </a:cxn>
                    <a:cxn ang="0">
                      <a:pos x="40" y="4"/>
                    </a:cxn>
                    <a:cxn ang="0">
                      <a:pos x="32" y="10"/>
                    </a:cxn>
                    <a:cxn ang="0">
                      <a:pos x="16" y="26"/>
                    </a:cxn>
                    <a:cxn ang="0">
                      <a:pos x="6" y="44"/>
                    </a:cxn>
                    <a:cxn ang="0">
                      <a:pos x="0" y="66"/>
                    </a:cxn>
                    <a:cxn ang="0">
                      <a:pos x="0" y="188"/>
                    </a:cxn>
                    <a:cxn ang="0">
                      <a:pos x="0" y="196"/>
                    </a:cxn>
                    <a:cxn ang="0">
                      <a:pos x="10" y="208"/>
                    </a:cxn>
                    <a:cxn ang="0">
                      <a:pos x="16" y="208"/>
                    </a:cxn>
                    <a:cxn ang="0">
                      <a:pos x="28" y="202"/>
                    </a:cxn>
                    <a:cxn ang="0">
                      <a:pos x="32" y="188"/>
                    </a:cxn>
                    <a:cxn ang="0">
                      <a:pos x="32" y="88"/>
                    </a:cxn>
                    <a:cxn ang="0">
                      <a:pos x="36" y="68"/>
                    </a:cxn>
                    <a:cxn ang="0">
                      <a:pos x="38" y="74"/>
                    </a:cxn>
                    <a:cxn ang="0">
                      <a:pos x="38" y="208"/>
                    </a:cxn>
                    <a:cxn ang="0">
                      <a:pos x="38" y="390"/>
                    </a:cxn>
                    <a:cxn ang="0">
                      <a:pos x="44" y="404"/>
                    </a:cxn>
                    <a:cxn ang="0">
                      <a:pos x="58" y="410"/>
                    </a:cxn>
                    <a:cxn ang="0">
                      <a:pos x="62" y="410"/>
                    </a:cxn>
                    <a:cxn ang="0">
                      <a:pos x="76" y="404"/>
                    </a:cxn>
                    <a:cxn ang="0">
                      <a:pos x="82" y="390"/>
                    </a:cxn>
                    <a:cxn ang="0">
                      <a:pos x="82" y="232"/>
                    </a:cxn>
                    <a:cxn ang="0">
                      <a:pos x="84" y="212"/>
                    </a:cxn>
                    <a:cxn ang="0">
                      <a:pos x="86" y="218"/>
                    </a:cxn>
                    <a:cxn ang="0">
                      <a:pos x="88" y="390"/>
                    </a:cxn>
                    <a:cxn ang="0">
                      <a:pos x="88" y="396"/>
                    </a:cxn>
                    <a:cxn ang="0">
                      <a:pos x="100" y="408"/>
                    </a:cxn>
                    <a:cxn ang="0">
                      <a:pos x="110" y="410"/>
                    </a:cxn>
                    <a:cxn ang="0">
                      <a:pos x="118" y="408"/>
                    </a:cxn>
                    <a:cxn ang="0">
                      <a:pos x="128" y="396"/>
                    </a:cxn>
                    <a:cxn ang="0">
                      <a:pos x="130" y="208"/>
                    </a:cxn>
                    <a:cxn ang="0">
                      <a:pos x="130" y="88"/>
                    </a:cxn>
                    <a:cxn ang="0">
                      <a:pos x="132" y="68"/>
                    </a:cxn>
                    <a:cxn ang="0">
                      <a:pos x="134" y="74"/>
                    </a:cxn>
                    <a:cxn ang="0">
                      <a:pos x="136" y="188"/>
                    </a:cxn>
                    <a:cxn ang="0">
                      <a:pos x="138" y="196"/>
                    </a:cxn>
                    <a:cxn ang="0">
                      <a:pos x="146" y="208"/>
                    </a:cxn>
                    <a:cxn ang="0">
                      <a:pos x="152" y="208"/>
                    </a:cxn>
                    <a:cxn ang="0">
                      <a:pos x="164" y="202"/>
                    </a:cxn>
                    <a:cxn ang="0">
                      <a:pos x="170" y="188"/>
                    </a:cxn>
                    <a:cxn ang="0">
                      <a:pos x="170" y="76"/>
                    </a:cxn>
                    <a:cxn ang="0">
                      <a:pos x="166" y="54"/>
                    </a:cxn>
                    <a:cxn ang="0">
                      <a:pos x="158" y="34"/>
                    </a:cxn>
                    <a:cxn ang="0">
                      <a:pos x="146" y="18"/>
                    </a:cxn>
                    <a:cxn ang="0">
                      <a:pos x="128" y="4"/>
                    </a:cxn>
                    <a:cxn ang="0">
                      <a:pos x="120" y="2"/>
                    </a:cxn>
                    <a:cxn ang="0">
                      <a:pos x="104" y="0"/>
                    </a:cxn>
                    <a:cxn ang="0">
                      <a:pos x="98" y="2"/>
                    </a:cxn>
                  </a:cxnLst>
                  <a:rect l="0" t="0" r="r" b="b"/>
                  <a:pathLst>
                    <a:path w="170" h="410">
                      <a:moveTo>
                        <a:pt x="98" y="2"/>
                      </a:moveTo>
                      <a:lnTo>
                        <a:pt x="98" y="2"/>
                      </a:lnTo>
                      <a:lnTo>
                        <a:pt x="84" y="4"/>
                      </a:lnTo>
                      <a:lnTo>
                        <a:pt x="84" y="4"/>
                      </a:lnTo>
                      <a:lnTo>
                        <a:pt x="70" y="2"/>
                      </a:lnTo>
                      <a:lnTo>
                        <a:pt x="70" y="2"/>
                      </a:lnTo>
                      <a:lnTo>
                        <a:pt x="64" y="0"/>
                      </a:lnTo>
                      <a:lnTo>
                        <a:pt x="56" y="0"/>
                      </a:lnTo>
                      <a:lnTo>
                        <a:pt x="48" y="2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32" y="10"/>
                      </a:lnTo>
                      <a:lnTo>
                        <a:pt x="24" y="18"/>
                      </a:lnTo>
                      <a:lnTo>
                        <a:pt x="16" y="26"/>
                      </a:lnTo>
                      <a:lnTo>
                        <a:pt x="10" y="34"/>
                      </a:lnTo>
                      <a:lnTo>
                        <a:pt x="6" y="44"/>
                      </a:lnTo>
                      <a:lnTo>
                        <a:pt x="2" y="54"/>
                      </a:lnTo>
                      <a:lnTo>
                        <a:pt x="0" y="66"/>
                      </a:lnTo>
                      <a:lnTo>
                        <a:pt x="0" y="76"/>
                      </a:lnTo>
                      <a:lnTo>
                        <a:pt x="0" y="188"/>
                      </a:lnTo>
                      <a:lnTo>
                        <a:pt x="0" y="188"/>
                      </a:lnTo>
                      <a:lnTo>
                        <a:pt x="0" y="196"/>
                      </a:lnTo>
                      <a:lnTo>
                        <a:pt x="4" y="202"/>
                      </a:lnTo>
                      <a:lnTo>
                        <a:pt x="10" y="208"/>
                      </a:lnTo>
                      <a:lnTo>
                        <a:pt x="16" y="208"/>
                      </a:lnTo>
                      <a:lnTo>
                        <a:pt x="16" y="208"/>
                      </a:lnTo>
                      <a:lnTo>
                        <a:pt x="22" y="208"/>
                      </a:lnTo>
                      <a:lnTo>
                        <a:pt x="28" y="202"/>
                      </a:lnTo>
                      <a:lnTo>
                        <a:pt x="32" y="196"/>
                      </a:lnTo>
                      <a:lnTo>
                        <a:pt x="32" y="1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4" y="74"/>
                      </a:lnTo>
                      <a:lnTo>
                        <a:pt x="36" y="68"/>
                      </a:lnTo>
                      <a:lnTo>
                        <a:pt x="36" y="68"/>
                      </a:lnTo>
                      <a:lnTo>
                        <a:pt x="38" y="74"/>
                      </a:lnTo>
                      <a:lnTo>
                        <a:pt x="38" y="88"/>
                      </a:lnTo>
                      <a:lnTo>
                        <a:pt x="38" y="208"/>
                      </a:lnTo>
                      <a:lnTo>
                        <a:pt x="38" y="390"/>
                      </a:lnTo>
                      <a:lnTo>
                        <a:pt x="38" y="390"/>
                      </a:lnTo>
                      <a:lnTo>
                        <a:pt x="40" y="396"/>
                      </a:lnTo>
                      <a:lnTo>
                        <a:pt x="44" y="404"/>
                      </a:lnTo>
                      <a:lnTo>
                        <a:pt x="50" y="408"/>
                      </a:lnTo>
                      <a:lnTo>
                        <a:pt x="58" y="410"/>
                      </a:lnTo>
                      <a:lnTo>
                        <a:pt x="62" y="410"/>
                      </a:lnTo>
                      <a:lnTo>
                        <a:pt x="62" y="410"/>
                      </a:lnTo>
                      <a:lnTo>
                        <a:pt x="68" y="408"/>
                      </a:lnTo>
                      <a:lnTo>
                        <a:pt x="76" y="404"/>
                      </a:lnTo>
                      <a:lnTo>
                        <a:pt x="80" y="396"/>
                      </a:lnTo>
                      <a:lnTo>
                        <a:pt x="82" y="390"/>
                      </a:lnTo>
                      <a:lnTo>
                        <a:pt x="82" y="232"/>
                      </a:lnTo>
                      <a:lnTo>
                        <a:pt x="82" y="232"/>
                      </a:lnTo>
                      <a:lnTo>
                        <a:pt x="82" y="218"/>
                      </a:lnTo>
                      <a:lnTo>
                        <a:pt x="84" y="212"/>
                      </a:lnTo>
                      <a:lnTo>
                        <a:pt x="84" y="212"/>
                      </a:lnTo>
                      <a:lnTo>
                        <a:pt x="86" y="218"/>
                      </a:lnTo>
                      <a:lnTo>
                        <a:pt x="88" y="232"/>
                      </a:lnTo>
                      <a:lnTo>
                        <a:pt x="88" y="390"/>
                      </a:lnTo>
                      <a:lnTo>
                        <a:pt x="88" y="390"/>
                      </a:lnTo>
                      <a:lnTo>
                        <a:pt x="88" y="396"/>
                      </a:lnTo>
                      <a:lnTo>
                        <a:pt x="94" y="404"/>
                      </a:lnTo>
                      <a:lnTo>
                        <a:pt x="100" y="408"/>
                      </a:lnTo>
                      <a:lnTo>
                        <a:pt x="108" y="410"/>
                      </a:lnTo>
                      <a:lnTo>
                        <a:pt x="110" y="410"/>
                      </a:lnTo>
                      <a:lnTo>
                        <a:pt x="110" y="410"/>
                      </a:lnTo>
                      <a:lnTo>
                        <a:pt x="118" y="408"/>
                      </a:lnTo>
                      <a:lnTo>
                        <a:pt x="124" y="404"/>
                      </a:lnTo>
                      <a:lnTo>
                        <a:pt x="128" y="396"/>
                      </a:lnTo>
                      <a:lnTo>
                        <a:pt x="130" y="390"/>
                      </a:lnTo>
                      <a:lnTo>
                        <a:pt x="130" y="208"/>
                      </a:lnTo>
                      <a:lnTo>
                        <a:pt x="130" y="88"/>
                      </a:lnTo>
                      <a:lnTo>
                        <a:pt x="130" y="88"/>
                      </a:lnTo>
                      <a:lnTo>
                        <a:pt x="130" y="74"/>
                      </a:lnTo>
                      <a:lnTo>
                        <a:pt x="132" y="68"/>
                      </a:lnTo>
                      <a:lnTo>
                        <a:pt x="132" y="68"/>
                      </a:lnTo>
                      <a:lnTo>
                        <a:pt x="134" y="74"/>
                      </a:lnTo>
                      <a:lnTo>
                        <a:pt x="136" y="88"/>
                      </a:lnTo>
                      <a:lnTo>
                        <a:pt x="136" y="188"/>
                      </a:lnTo>
                      <a:lnTo>
                        <a:pt x="136" y="188"/>
                      </a:lnTo>
                      <a:lnTo>
                        <a:pt x="138" y="196"/>
                      </a:lnTo>
                      <a:lnTo>
                        <a:pt x="140" y="202"/>
                      </a:lnTo>
                      <a:lnTo>
                        <a:pt x="146" y="208"/>
                      </a:lnTo>
                      <a:lnTo>
                        <a:pt x="152" y="208"/>
                      </a:lnTo>
                      <a:lnTo>
                        <a:pt x="152" y="208"/>
                      </a:lnTo>
                      <a:lnTo>
                        <a:pt x="158" y="208"/>
                      </a:lnTo>
                      <a:lnTo>
                        <a:pt x="164" y="202"/>
                      </a:lnTo>
                      <a:lnTo>
                        <a:pt x="168" y="196"/>
                      </a:lnTo>
                      <a:lnTo>
                        <a:pt x="170" y="188"/>
                      </a:lnTo>
                      <a:lnTo>
                        <a:pt x="170" y="76"/>
                      </a:lnTo>
                      <a:lnTo>
                        <a:pt x="170" y="76"/>
                      </a:lnTo>
                      <a:lnTo>
                        <a:pt x="168" y="66"/>
                      </a:lnTo>
                      <a:lnTo>
                        <a:pt x="166" y="54"/>
                      </a:lnTo>
                      <a:lnTo>
                        <a:pt x="162" y="44"/>
                      </a:lnTo>
                      <a:lnTo>
                        <a:pt x="158" y="34"/>
                      </a:lnTo>
                      <a:lnTo>
                        <a:pt x="152" y="26"/>
                      </a:lnTo>
                      <a:lnTo>
                        <a:pt x="146" y="18"/>
                      </a:lnTo>
                      <a:lnTo>
                        <a:pt x="138" y="10"/>
                      </a:lnTo>
                      <a:lnTo>
                        <a:pt x="128" y="4"/>
                      </a:lnTo>
                      <a:lnTo>
                        <a:pt x="128" y="4"/>
                      </a:lnTo>
                      <a:lnTo>
                        <a:pt x="120" y="2"/>
                      </a:lnTo>
                      <a:lnTo>
                        <a:pt x="112" y="0"/>
                      </a:lnTo>
                      <a:lnTo>
                        <a:pt x="104" y="0"/>
                      </a:lnTo>
                      <a:lnTo>
                        <a:pt x="98" y="2"/>
                      </a:lnTo>
                      <a:lnTo>
                        <a:pt x="98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3" name="Группа 2"/>
              <p:cNvGrpSpPr/>
              <p:nvPr/>
            </p:nvGrpSpPr>
            <p:grpSpPr>
              <a:xfrm>
                <a:off x="-794699" y="4632625"/>
                <a:ext cx="123388" cy="360000"/>
                <a:chOff x="-809702" y="4632625"/>
                <a:chExt cx="123388" cy="360000"/>
              </a:xfrm>
              <a:solidFill>
                <a:srgbClr val="00854F">
                  <a:alpha val="40000"/>
                </a:srgbClr>
              </a:solidFill>
            </p:grpSpPr>
            <p:sp>
              <p:nvSpPr>
                <p:cNvPr id="295" name="Freeform 75"/>
                <p:cNvSpPr>
                  <a:spLocks/>
                </p:cNvSpPr>
                <p:nvPr/>
              </p:nvSpPr>
              <p:spPr bwMode="auto">
                <a:xfrm>
                  <a:off x="-777766" y="4632625"/>
                  <a:ext cx="60968" cy="60968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34" y="0"/>
                    </a:cxn>
                    <a:cxn ang="0">
                      <a:pos x="26" y="4"/>
                    </a:cxn>
                    <a:cxn ang="0">
                      <a:pos x="18" y="8"/>
                    </a:cxn>
                    <a:cxn ang="0">
                      <a:pos x="12" y="12"/>
                    </a:cxn>
                    <a:cxn ang="0">
                      <a:pos x="6" y="18"/>
                    </a:cxn>
                    <a:cxn ang="0">
                      <a:pos x="2" y="26"/>
                    </a:cxn>
                    <a:cxn ang="0">
                      <a:pos x="0" y="34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50"/>
                    </a:cxn>
                    <a:cxn ang="0">
                      <a:pos x="2" y="58"/>
                    </a:cxn>
                    <a:cxn ang="0">
                      <a:pos x="6" y="66"/>
                    </a:cxn>
                    <a:cxn ang="0">
                      <a:pos x="12" y="72"/>
                    </a:cxn>
                    <a:cxn ang="0">
                      <a:pos x="18" y="76"/>
                    </a:cxn>
                    <a:cxn ang="0">
                      <a:pos x="26" y="80"/>
                    </a:cxn>
                    <a:cxn ang="0">
                      <a:pos x="34" y="84"/>
                    </a:cxn>
                    <a:cxn ang="0">
                      <a:pos x="42" y="84"/>
                    </a:cxn>
                    <a:cxn ang="0">
                      <a:pos x="42" y="84"/>
                    </a:cxn>
                    <a:cxn ang="0">
                      <a:pos x="50" y="84"/>
                    </a:cxn>
                    <a:cxn ang="0">
                      <a:pos x="58" y="80"/>
                    </a:cxn>
                    <a:cxn ang="0">
                      <a:pos x="66" y="76"/>
                    </a:cxn>
                    <a:cxn ang="0">
                      <a:pos x="72" y="72"/>
                    </a:cxn>
                    <a:cxn ang="0">
                      <a:pos x="76" y="66"/>
                    </a:cxn>
                    <a:cxn ang="0">
                      <a:pos x="80" y="58"/>
                    </a:cxn>
                    <a:cxn ang="0">
                      <a:pos x="82" y="50"/>
                    </a:cxn>
                    <a:cxn ang="0">
                      <a:pos x="84" y="42"/>
                    </a:cxn>
                    <a:cxn ang="0">
                      <a:pos x="84" y="42"/>
                    </a:cxn>
                    <a:cxn ang="0">
                      <a:pos x="82" y="34"/>
                    </a:cxn>
                    <a:cxn ang="0">
                      <a:pos x="80" y="26"/>
                    </a:cxn>
                    <a:cxn ang="0">
                      <a:pos x="76" y="18"/>
                    </a:cxn>
                    <a:cxn ang="0">
                      <a:pos x="72" y="12"/>
                    </a:cxn>
                    <a:cxn ang="0">
                      <a:pos x="66" y="8"/>
                    </a:cxn>
                    <a:cxn ang="0">
                      <a:pos x="58" y="4"/>
                    </a:cxn>
                    <a:cxn ang="0">
                      <a:pos x="50" y="0"/>
                    </a:cxn>
                    <a:cxn ang="0">
                      <a:pos x="42" y="0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6" y="4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2" y="26"/>
                      </a:lnTo>
                      <a:lnTo>
                        <a:pt x="0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2" y="58"/>
                      </a:lnTo>
                      <a:lnTo>
                        <a:pt x="6" y="66"/>
                      </a:lnTo>
                      <a:lnTo>
                        <a:pt x="12" y="72"/>
                      </a:lnTo>
                      <a:lnTo>
                        <a:pt x="18" y="76"/>
                      </a:lnTo>
                      <a:lnTo>
                        <a:pt x="26" y="80"/>
                      </a:lnTo>
                      <a:lnTo>
                        <a:pt x="34" y="84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50" y="84"/>
                      </a:lnTo>
                      <a:lnTo>
                        <a:pt x="58" y="80"/>
                      </a:lnTo>
                      <a:lnTo>
                        <a:pt x="66" y="76"/>
                      </a:lnTo>
                      <a:lnTo>
                        <a:pt x="72" y="72"/>
                      </a:lnTo>
                      <a:lnTo>
                        <a:pt x="76" y="66"/>
                      </a:lnTo>
                      <a:lnTo>
                        <a:pt x="80" y="58"/>
                      </a:lnTo>
                      <a:lnTo>
                        <a:pt x="82" y="50"/>
                      </a:lnTo>
                      <a:lnTo>
                        <a:pt x="84" y="42"/>
                      </a:lnTo>
                      <a:lnTo>
                        <a:pt x="84" y="42"/>
                      </a:lnTo>
                      <a:lnTo>
                        <a:pt x="82" y="34"/>
                      </a:lnTo>
                      <a:lnTo>
                        <a:pt x="80" y="26"/>
                      </a:lnTo>
                      <a:lnTo>
                        <a:pt x="76" y="18"/>
                      </a:lnTo>
                      <a:lnTo>
                        <a:pt x="72" y="12"/>
                      </a:lnTo>
                      <a:lnTo>
                        <a:pt x="66" y="8"/>
                      </a:lnTo>
                      <a:lnTo>
                        <a:pt x="58" y="4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96" name="Freeform 76"/>
                <p:cNvSpPr>
                  <a:spLocks/>
                </p:cNvSpPr>
                <p:nvPr/>
              </p:nvSpPr>
              <p:spPr bwMode="auto">
                <a:xfrm>
                  <a:off x="-809702" y="4695044"/>
                  <a:ext cx="123388" cy="297581"/>
                </a:xfrm>
                <a:custGeom>
                  <a:avLst/>
                  <a:gdLst/>
                  <a:ahLst/>
                  <a:cxnLst>
                    <a:cxn ang="0">
                      <a:pos x="100" y="2"/>
                    </a:cxn>
                    <a:cxn ang="0">
                      <a:pos x="86" y="4"/>
                    </a:cxn>
                    <a:cxn ang="0">
                      <a:pos x="72" y="2"/>
                    </a:cxn>
                    <a:cxn ang="0">
                      <a:pos x="58" y="0"/>
                    </a:cxn>
                    <a:cxn ang="0">
                      <a:pos x="42" y="4"/>
                    </a:cxn>
                    <a:cxn ang="0">
                      <a:pos x="32" y="10"/>
                    </a:cxn>
                    <a:cxn ang="0">
                      <a:pos x="18" y="26"/>
                    </a:cxn>
                    <a:cxn ang="0">
                      <a:pos x="8" y="44"/>
                    </a:cxn>
                    <a:cxn ang="0">
                      <a:pos x="2" y="66"/>
                    </a:cxn>
                    <a:cxn ang="0">
                      <a:pos x="0" y="188"/>
                    </a:cxn>
                    <a:cxn ang="0">
                      <a:pos x="2" y="196"/>
                    </a:cxn>
                    <a:cxn ang="0">
                      <a:pos x="10" y="208"/>
                    </a:cxn>
                    <a:cxn ang="0">
                      <a:pos x="18" y="208"/>
                    </a:cxn>
                    <a:cxn ang="0">
                      <a:pos x="30" y="202"/>
                    </a:cxn>
                    <a:cxn ang="0">
                      <a:pos x="34" y="188"/>
                    </a:cxn>
                    <a:cxn ang="0">
                      <a:pos x="34" y="88"/>
                    </a:cxn>
                    <a:cxn ang="0">
                      <a:pos x="38" y="68"/>
                    </a:cxn>
                    <a:cxn ang="0">
                      <a:pos x="40" y="74"/>
                    </a:cxn>
                    <a:cxn ang="0">
                      <a:pos x="40" y="208"/>
                    </a:cxn>
                    <a:cxn ang="0">
                      <a:pos x="40" y="390"/>
                    </a:cxn>
                    <a:cxn ang="0">
                      <a:pos x="46" y="404"/>
                    </a:cxn>
                    <a:cxn ang="0">
                      <a:pos x="60" y="410"/>
                    </a:cxn>
                    <a:cxn ang="0">
                      <a:pos x="62" y="410"/>
                    </a:cxn>
                    <a:cxn ang="0">
                      <a:pos x="76" y="404"/>
                    </a:cxn>
                    <a:cxn ang="0">
                      <a:pos x="82" y="390"/>
                    </a:cxn>
                    <a:cxn ang="0">
                      <a:pos x="82" y="232"/>
                    </a:cxn>
                    <a:cxn ang="0">
                      <a:pos x="86" y="212"/>
                    </a:cxn>
                    <a:cxn ang="0">
                      <a:pos x="88" y="218"/>
                    </a:cxn>
                    <a:cxn ang="0">
                      <a:pos x="88" y="390"/>
                    </a:cxn>
                    <a:cxn ang="0">
                      <a:pos x="90" y="396"/>
                    </a:cxn>
                    <a:cxn ang="0">
                      <a:pos x="100" y="408"/>
                    </a:cxn>
                    <a:cxn ang="0">
                      <a:pos x="112" y="410"/>
                    </a:cxn>
                    <a:cxn ang="0">
                      <a:pos x="120" y="408"/>
                    </a:cxn>
                    <a:cxn ang="0">
                      <a:pos x="130" y="396"/>
                    </a:cxn>
                    <a:cxn ang="0">
                      <a:pos x="132" y="208"/>
                    </a:cxn>
                    <a:cxn ang="0">
                      <a:pos x="132" y="88"/>
                    </a:cxn>
                    <a:cxn ang="0">
                      <a:pos x="134" y="68"/>
                    </a:cxn>
                    <a:cxn ang="0">
                      <a:pos x="136" y="74"/>
                    </a:cxn>
                    <a:cxn ang="0">
                      <a:pos x="138" y="188"/>
                    </a:cxn>
                    <a:cxn ang="0">
                      <a:pos x="138" y="196"/>
                    </a:cxn>
                    <a:cxn ang="0">
                      <a:pos x="148" y="208"/>
                    </a:cxn>
                    <a:cxn ang="0">
                      <a:pos x="154" y="208"/>
                    </a:cxn>
                    <a:cxn ang="0">
                      <a:pos x="166" y="202"/>
                    </a:cxn>
                    <a:cxn ang="0">
                      <a:pos x="170" y="188"/>
                    </a:cxn>
                    <a:cxn ang="0">
                      <a:pos x="170" y="76"/>
                    </a:cxn>
                    <a:cxn ang="0">
                      <a:pos x="168" y="54"/>
                    </a:cxn>
                    <a:cxn ang="0">
                      <a:pos x="160" y="34"/>
                    </a:cxn>
                    <a:cxn ang="0">
                      <a:pos x="146" y="18"/>
                    </a:cxn>
                    <a:cxn ang="0">
                      <a:pos x="130" y="4"/>
                    </a:cxn>
                    <a:cxn ang="0">
                      <a:pos x="122" y="2"/>
                    </a:cxn>
                    <a:cxn ang="0">
                      <a:pos x="106" y="0"/>
                    </a:cxn>
                    <a:cxn ang="0">
                      <a:pos x="100" y="2"/>
                    </a:cxn>
                  </a:cxnLst>
                  <a:rect l="0" t="0" r="r" b="b"/>
                  <a:pathLst>
                    <a:path w="170" h="410">
                      <a:moveTo>
                        <a:pt x="100" y="2"/>
                      </a:moveTo>
                      <a:lnTo>
                        <a:pt x="100" y="2"/>
                      </a:lnTo>
                      <a:lnTo>
                        <a:pt x="86" y="4"/>
                      </a:lnTo>
                      <a:lnTo>
                        <a:pt x="86" y="4"/>
                      </a:lnTo>
                      <a:lnTo>
                        <a:pt x="72" y="2"/>
                      </a:lnTo>
                      <a:lnTo>
                        <a:pt x="72" y="2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50" y="2"/>
                      </a:lnTo>
                      <a:lnTo>
                        <a:pt x="42" y="4"/>
                      </a:lnTo>
                      <a:lnTo>
                        <a:pt x="42" y="4"/>
                      </a:lnTo>
                      <a:lnTo>
                        <a:pt x="32" y="10"/>
                      </a:lnTo>
                      <a:lnTo>
                        <a:pt x="24" y="18"/>
                      </a:lnTo>
                      <a:lnTo>
                        <a:pt x="18" y="26"/>
                      </a:lnTo>
                      <a:lnTo>
                        <a:pt x="12" y="34"/>
                      </a:lnTo>
                      <a:lnTo>
                        <a:pt x="8" y="44"/>
                      </a:lnTo>
                      <a:lnTo>
                        <a:pt x="4" y="54"/>
                      </a:lnTo>
                      <a:lnTo>
                        <a:pt x="2" y="66"/>
                      </a:lnTo>
                      <a:lnTo>
                        <a:pt x="0" y="76"/>
                      </a:lnTo>
                      <a:lnTo>
                        <a:pt x="0" y="188"/>
                      </a:lnTo>
                      <a:lnTo>
                        <a:pt x="0" y="188"/>
                      </a:lnTo>
                      <a:lnTo>
                        <a:pt x="2" y="196"/>
                      </a:lnTo>
                      <a:lnTo>
                        <a:pt x="6" y="202"/>
                      </a:lnTo>
                      <a:lnTo>
                        <a:pt x="10" y="208"/>
                      </a:lnTo>
                      <a:lnTo>
                        <a:pt x="18" y="208"/>
                      </a:lnTo>
                      <a:lnTo>
                        <a:pt x="18" y="208"/>
                      </a:lnTo>
                      <a:lnTo>
                        <a:pt x="24" y="208"/>
                      </a:lnTo>
                      <a:lnTo>
                        <a:pt x="30" y="202"/>
                      </a:lnTo>
                      <a:lnTo>
                        <a:pt x="32" y="196"/>
                      </a:lnTo>
                      <a:lnTo>
                        <a:pt x="34" y="188"/>
                      </a:lnTo>
                      <a:lnTo>
                        <a:pt x="34" y="88"/>
                      </a:lnTo>
                      <a:lnTo>
                        <a:pt x="34" y="88"/>
                      </a:lnTo>
                      <a:lnTo>
                        <a:pt x="34" y="74"/>
                      </a:lnTo>
                      <a:lnTo>
                        <a:pt x="38" y="68"/>
                      </a:lnTo>
                      <a:lnTo>
                        <a:pt x="38" y="68"/>
                      </a:lnTo>
                      <a:lnTo>
                        <a:pt x="40" y="74"/>
                      </a:lnTo>
                      <a:lnTo>
                        <a:pt x="40" y="88"/>
                      </a:lnTo>
                      <a:lnTo>
                        <a:pt x="40" y="208"/>
                      </a:lnTo>
                      <a:lnTo>
                        <a:pt x="40" y="390"/>
                      </a:lnTo>
                      <a:lnTo>
                        <a:pt x="40" y="390"/>
                      </a:lnTo>
                      <a:lnTo>
                        <a:pt x="42" y="396"/>
                      </a:lnTo>
                      <a:lnTo>
                        <a:pt x="46" y="404"/>
                      </a:lnTo>
                      <a:lnTo>
                        <a:pt x="52" y="408"/>
                      </a:lnTo>
                      <a:lnTo>
                        <a:pt x="60" y="410"/>
                      </a:lnTo>
                      <a:lnTo>
                        <a:pt x="62" y="410"/>
                      </a:lnTo>
                      <a:lnTo>
                        <a:pt x="62" y="410"/>
                      </a:lnTo>
                      <a:lnTo>
                        <a:pt x="70" y="408"/>
                      </a:lnTo>
                      <a:lnTo>
                        <a:pt x="76" y="404"/>
                      </a:lnTo>
                      <a:lnTo>
                        <a:pt x="82" y="396"/>
                      </a:lnTo>
                      <a:lnTo>
                        <a:pt x="82" y="390"/>
                      </a:lnTo>
                      <a:lnTo>
                        <a:pt x="82" y="232"/>
                      </a:lnTo>
                      <a:lnTo>
                        <a:pt x="82" y="232"/>
                      </a:lnTo>
                      <a:lnTo>
                        <a:pt x="84" y="218"/>
                      </a:lnTo>
                      <a:lnTo>
                        <a:pt x="86" y="212"/>
                      </a:lnTo>
                      <a:lnTo>
                        <a:pt x="86" y="212"/>
                      </a:lnTo>
                      <a:lnTo>
                        <a:pt x="88" y="218"/>
                      </a:lnTo>
                      <a:lnTo>
                        <a:pt x="88" y="232"/>
                      </a:lnTo>
                      <a:lnTo>
                        <a:pt x="88" y="390"/>
                      </a:lnTo>
                      <a:lnTo>
                        <a:pt x="88" y="390"/>
                      </a:lnTo>
                      <a:lnTo>
                        <a:pt x="90" y="396"/>
                      </a:lnTo>
                      <a:lnTo>
                        <a:pt x="94" y="404"/>
                      </a:lnTo>
                      <a:lnTo>
                        <a:pt x="100" y="408"/>
                      </a:lnTo>
                      <a:lnTo>
                        <a:pt x="108" y="410"/>
                      </a:lnTo>
                      <a:lnTo>
                        <a:pt x="112" y="410"/>
                      </a:lnTo>
                      <a:lnTo>
                        <a:pt x="112" y="410"/>
                      </a:lnTo>
                      <a:lnTo>
                        <a:pt x="120" y="408"/>
                      </a:lnTo>
                      <a:lnTo>
                        <a:pt x="126" y="404"/>
                      </a:lnTo>
                      <a:lnTo>
                        <a:pt x="130" y="396"/>
                      </a:lnTo>
                      <a:lnTo>
                        <a:pt x="132" y="390"/>
                      </a:lnTo>
                      <a:lnTo>
                        <a:pt x="132" y="208"/>
                      </a:lnTo>
                      <a:lnTo>
                        <a:pt x="132" y="88"/>
                      </a:lnTo>
                      <a:lnTo>
                        <a:pt x="132" y="88"/>
                      </a:lnTo>
                      <a:lnTo>
                        <a:pt x="132" y="7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6" y="74"/>
                      </a:lnTo>
                      <a:lnTo>
                        <a:pt x="138" y="88"/>
                      </a:lnTo>
                      <a:lnTo>
                        <a:pt x="138" y="188"/>
                      </a:lnTo>
                      <a:lnTo>
                        <a:pt x="138" y="188"/>
                      </a:lnTo>
                      <a:lnTo>
                        <a:pt x="138" y="196"/>
                      </a:lnTo>
                      <a:lnTo>
                        <a:pt x="142" y="202"/>
                      </a:lnTo>
                      <a:lnTo>
                        <a:pt x="148" y="208"/>
                      </a:lnTo>
                      <a:lnTo>
                        <a:pt x="154" y="208"/>
                      </a:lnTo>
                      <a:lnTo>
                        <a:pt x="154" y="208"/>
                      </a:lnTo>
                      <a:lnTo>
                        <a:pt x="160" y="208"/>
                      </a:lnTo>
                      <a:lnTo>
                        <a:pt x="166" y="202"/>
                      </a:lnTo>
                      <a:lnTo>
                        <a:pt x="170" y="196"/>
                      </a:lnTo>
                      <a:lnTo>
                        <a:pt x="170" y="188"/>
                      </a:lnTo>
                      <a:lnTo>
                        <a:pt x="170" y="76"/>
                      </a:lnTo>
                      <a:lnTo>
                        <a:pt x="170" y="76"/>
                      </a:lnTo>
                      <a:lnTo>
                        <a:pt x="170" y="66"/>
                      </a:lnTo>
                      <a:lnTo>
                        <a:pt x="168" y="54"/>
                      </a:lnTo>
                      <a:lnTo>
                        <a:pt x="164" y="44"/>
                      </a:lnTo>
                      <a:lnTo>
                        <a:pt x="160" y="34"/>
                      </a:lnTo>
                      <a:lnTo>
                        <a:pt x="154" y="26"/>
                      </a:lnTo>
                      <a:lnTo>
                        <a:pt x="146" y="18"/>
                      </a:lnTo>
                      <a:lnTo>
                        <a:pt x="138" y="10"/>
                      </a:lnTo>
                      <a:lnTo>
                        <a:pt x="130" y="4"/>
                      </a:lnTo>
                      <a:lnTo>
                        <a:pt x="130" y="4"/>
                      </a:lnTo>
                      <a:lnTo>
                        <a:pt x="122" y="2"/>
                      </a:lnTo>
                      <a:lnTo>
                        <a:pt x="114" y="0"/>
                      </a:lnTo>
                      <a:lnTo>
                        <a:pt x="106" y="0"/>
                      </a:lnTo>
                      <a:lnTo>
                        <a:pt x="100" y="2"/>
                      </a:lnTo>
                      <a:lnTo>
                        <a:pt x="100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4" name="Группа 3"/>
              <p:cNvGrpSpPr/>
              <p:nvPr/>
            </p:nvGrpSpPr>
            <p:grpSpPr>
              <a:xfrm>
                <a:off x="-646148" y="4632625"/>
                <a:ext cx="123388" cy="360000"/>
                <a:chOff x="-674701" y="4632625"/>
                <a:chExt cx="123388" cy="360000"/>
              </a:xfrm>
              <a:solidFill>
                <a:srgbClr val="00854F">
                  <a:alpha val="60000"/>
                </a:srgbClr>
              </a:solidFill>
            </p:grpSpPr>
            <p:sp>
              <p:nvSpPr>
                <p:cNvPr id="297" name="Freeform 77"/>
                <p:cNvSpPr>
                  <a:spLocks/>
                </p:cNvSpPr>
                <p:nvPr/>
              </p:nvSpPr>
              <p:spPr bwMode="auto">
                <a:xfrm>
                  <a:off x="-642766" y="4632625"/>
                  <a:ext cx="60968" cy="60968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32" y="0"/>
                    </a:cxn>
                    <a:cxn ang="0">
                      <a:pos x="24" y="4"/>
                    </a:cxn>
                    <a:cxn ang="0">
                      <a:pos x="18" y="8"/>
                    </a:cxn>
                    <a:cxn ang="0">
                      <a:pos x="12" y="12"/>
                    </a:cxn>
                    <a:cxn ang="0">
                      <a:pos x="6" y="18"/>
                    </a:cxn>
                    <a:cxn ang="0">
                      <a:pos x="2" y="26"/>
                    </a:cxn>
                    <a:cxn ang="0">
                      <a:pos x="0" y="34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50"/>
                    </a:cxn>
                    <a:cxn ang="0">
                      <a:pos x="2" y="58"/>
                    </a:cxn>
                    <a:cxn ang="0">
                      <a:pos x="6" y="66"/>
                    </a:cxn>
                    <a:cxn ang="0">
                      <a:pos x="12" y="72"/>
                    </a:cxn>
                    <a:cxn ang="0">
                      <a:pos x="18" y="76"/>
                    </a:cxn>
                    <a:cxn ang="0">
                      <a:pos x="24" y="80"/>
                    </a:cxn>
                    <a:cxn ang="0">
                      <a:pos x="32" y="84"/>
                    </a:cxn>
                    <a:cxn ang="0">
                      <a:pos x="42" y="84"/>
                    </a:cxn>
                    <a:cxn ang="0">
                      <a:pos x="42" y="84"/>
                    </a:cxn>
                    <a:cxn ang="0">
                      <a:pos x="50" y="84"/>
                    </a:cxn>
                    <a:cxn ang="0">
                      <a:pos x="58" y="80"/>
                    </a:cxn>
                    <a:cxn ang="0">
                      <a:pos x="64" y="76"/>
                    </a:cxn>
                    <a:cxn ang="0">
                      <a:pos x="70" y="72"/>
                    </a:cxn>
                    <a:cxn ang="0">
                      <a:pos x="76" y="66"/>
                    </a:cxn>
                    <a:cxn ang="0">
                      <a:pos x="80" y="58"/>
                    </a:cxn>
                    <a:cxn ang="0">
                      <a:pos x="82" y="50"/>
                    </a:cxn>
                    <a:cxn ang="0">
                      <a:pos x="84" y="42"/>
                    </a:cxn>
                    <a:cxn ang="0">
                      <a:pos x="84" y="42"/>
                    </a:cxn>
                    <a:cxn ang="0">
                      <a:pos x="82" y="34"/>
                    </a:cxn>
                    <a:cxn ang="0">
                      <a:pos x="80" y="26"/>
                    </a:cxn>
                    <a:cxn ang="0">
                      <a:pos x="76" y="18"/>
                    </a:cxn>
                    <a:cxn ang="0">
                      <a:pos x="70" y="12"/>
                    </a:cxn>
                    <a:cxn ang="0">
                      <a:pos x="64" y="8"/>
                    </a:cxn>
                    <a:cxn ang="0">
                      <a:pos x="58" y="4"/>
                    </a:cxn>
                    <a:cxn ang="0">
                      <a:pos x="50" y="0"/>
                    </a:cxn>
                    <a:cxn ang="0">
                      <a:pos x="42" y="0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4" y="4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2" y="26"/>
                      </a:lnTo>
                      <a:lnTo>
                        <a:pt x="0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2" y="58"/>
                      </a:lnTo>
                      <a:lnTo>
                        <a:pt x="6" y="66"/>
                      </a:lnTo>
                      <a:lnTo>
                        <a:pt x="12" y="72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2" y="84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50" y="84"/>
                      </a:lnTo>
                      <a:lnTo>
                        <a:pt x="58" y="80"/>
                      </a:lnTo>
                      <a:lnTo>
                        <a:pt x="64" y="76"/>
                      </a:lnTo>
                      <a:lnTo>
                        <a:pt x="70" y="72"/>
                      </a:lnTo>
                      <a:lnTo>
                        <a:pt x="76" y="66"/>
                      </a:lnTo>
                      <a:lnTo>
                        <a:pt x="80" y="58"/>
                      </a:lnTo>
                      <a:lnTo>
                        <a:pt x="82" y="50"/>
                      </a:lnTo>
                      <a:lnTo>
                        <a:pt x="84" y="42"/>
                      </a:lnTo>
                      <a:lnTo>
                        <a:pt x="84" y="42"/>
                      </a:lnTo>
                      <a:lnTo>
                        <a:pt x="82" y="34"/>
                      </a:lnTo>
                      <a:lnTo>
                        <a:pt x="80" y="26"/>
                      </a:lnTo>
                      <a:lnTo>
                        <a:pt x="76" y="18"/>
                      </a:lnTo>
                      <a:lnTo>
                        <a:pt x="70" y="12"/>
                      </a:lnTo>
                      <a:lnTo>
                        <a:pt x="64" y="8"/>
                      </a:lnTo>
                      <a:lnTo>
                        <a:pt x="58" y="4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11" name="Freeform 78"/>
                <p:cNvSpPr>
                  <a:spLocks/>
                </p:cNvSpPr>
                <p:nvPr/>
              </p:nvSpPr>
              <p:spPr bwMode="auto">
                <a:xfrm>
                  <a:off x="-674701" y="4695044"/>
                  <a:ext cx="123388" cy="297581"/>
                </a:xfrm>
                <a:custGeom>
                  <a:avLst/>
                  <a:gdLst/>
                  <a:ahLst/>
                  <a:cxnLst>
                    <a:cxn ang="0">
                      <a:pos x="98" y="2"/>
                    </a:cxn>
                    <a:cxn ang="0">
                      <a:pos x="86" y="4"/>
                    </a:cxn>
                    <a:cxn ang="0">
                      <a:pos x="72" y="2"/>
                    </a:cxn>
                    <a:cxn ang="0">
                      <a:pos x="56" y="0"/>
                    </a:cxn>
                    <a:cxn ang="0">
                      <a:pos x="40" y="4"/>
                    </a:cxn>
                    <a:cxn ang="0">
                      <a:pos x="32" y="10"/>
                    </a:cxn>
                    <a:cxn ang="0">
                      <a:pos x="18" y="26"/>
                    </a:cxn>
                    <a:cxn ang="0">
                      <a:pos x="6" y="44"/>
                    </a:cxn>
                    <a:cxn ang="0">
                      <a:pos x="2" y="66"/>
                    </a:cxn>
                    <a:cxn ang="0">
                      <a:pos x="0" y="188"/>
                    </a:cxn>
                    <a:cxn ang="0">
                      <a:pos x="2" y="196"/>
                    </a:cxn>
                    <a:cxn ang="0">
                      <a:pos x="10" y="208"/>
                    </a:cxn>
                    <a:cxn ang="0">
                      <a:pos x="16" y="208"/>
                    </a:cxn>
                    <a:cxn ang="0">
                      <a:pos x="28" y="202"/>
                    </a:cxn>
                    <a:cxn ang="0">
                      <a:pos x="34" y="188"/>
                    </a:cxn>
                    <a:cxn ang="0">
                      <a:pos x="34" y="88"/>
                    </a:cxn>
                    <a:cxn ang="0">
                      <a:pos x="36" y="68"/>
                    </a:cxn>
                    <a:cxn ang="0">
                      <a:pos x="38" y="74"/>
                    </a:cxn>
                    <a:cxn ang="0">
                      <a:pos x="40" y="208"/>
                    </a:cxn>
                    <a:cxn ang="0">
                      <a:pos x="40" y="390"/>
                    </a:cxn>
                    <a:cxn ang="0">
                      <a:pos x="46" y="404"/>
                    </a:cxn>
                    <a:cxn ang="0">
                      <a:pos x="60" y="410"/>
                    </a:cxn>
                    <a:cxn ang="0">
                      <a:pos x="62" y="410"/>
                    </a:cxn>
                    <a:cxn ang="0">
                      <a:pos x="76" y="404"/>
                    </a:cxn>
                    <a:cxn ang="0">
                      <a:pos x="82" y="390"/>
                    </a:cxn>
                    <a:cxn ang="0">
                      <a:pos x="82" y="232"/>
                    </a:cxn>
                    <a:cxn ang="0">
                      <a:pos x="86" y="212"/>
                    </a:cxn>
                    <a:cxn ang="0">
                      <a:pos x="88" y="218"/>
                    </a:cxn>
                    <a:cxn ang="0">
                      <a:pos x="88" y="390"/>
                    </a:cxn>
                    <a:cxn ang="0">
                      <a:pos x="90" y="396"/>
                    </a:cxn>
                    <a:cxn ang="0">
                      <a:pos x="100" y="408"/>
                    </a:cxn>
                    <a:cxn ang="0">
                      <a:pos x="110" y="410"/>
                    </a:cxn>
                    <a:cxn ang="0">
                      <a:pos x="118" y="408"/>
                    </a:cxn>
                    <a:cxn ang="0">
                      <a:pos x="130" y="396"/>
                    </a:cxn>
                    <a:cxn ang="0">
                      <a:pos x="130" y="208"/>
                    </a:cxn>
                    <a:cxn ang="0">
                      <a:pos x="130" y="88"/>
                    </a:cxn>
                    <a:cxn ang="0">
                      <a:pos x="134" y="68"/>
                    </a:cxn>
                    <a:cxn ang="0">
                      <a:pos x="136" y="74"/>
                    </a:cxn>
                    <a:cxn ang="0">
                      <a:pos x="136" y="188"/>
                    </a:cxn>
                    <a:cxn ang="0">
                      <a:pos x="138" y="196"/>
                    </a:cxn>
                    <a:cxn ang="0">
                      <a:pos x="146" y="208"/>
                    </a:cxn>
                    <a:cxn ang="0">
                      <a:pos x="154" y="208"/>
                    </a:cxn>
                    <a:cxn ang="0">
                      <a:pos x="166" y="202"/>
                    </a:cxn>
                    <a:cxn ang="0">
                      <a:pos x="170" y="188"/>
                    </a:cxn>
                    <a:cxn ang="0">
                      <a:pos x="170" y="76"/>
                    </a:cxn>
                    <a:cxn ang="0">
                      <a:pos x="168" y="54"/>
                    </a:cxn>
                    <a:cxn ang="0">
                      <a:pos x="158" y="34"/>
                    </a:cxn>
                    <a:cxn ang="0">
                      <a:pos x="146" y="18"/>
                    </a:cxn>
                    <a:cxn ang="0">
                      <a:pos x="130" y="4"/>
                    </a:cxn>
                    <a:cxn ang="0">
                      <a:pos x="122" y="2"/>
                    </a:cxn>
                    <a:cxn ang="0">
                      <a:pos x="106" y="0"/>
                    </a:cxn>
                    <a:cxn ang="0">
                      <a:pos x="98" y="2"/>
                    </a:cxn>
                  </a:cxnLst>
                  <a:rect l="0" t="0" r="r" b="b"/>
                  <a:pathLst>
                    <a:path w="170" h="410">
                      <a:moveTo>
                        <a:pt x="98" y="2"/>
                      </a:moveTo>
                      <a:lnTo>
                        <a:pt x="98" y="2"/>
                      </a:lnTo>
                      <a:lnTo>
                        <a:pt x="86" y="4"/>
                      </a:lnTo>
                      <a:lnTo>
                        <a:pt x="86" y="4"/>
                      </a:lnTo>
                      <a:lnTo>
                        <a:pt x="72" y="2"/>
                      </a:lnTo>
                      <a:lnTo>
                        <a:pt x="72" y="2"/>
                      </a:lnTo>
                      <a:lnTo>
                        <a:pt x="64" y="0"/>
                      </a:lnTo>
                      <a:lnTo>
                        <a:pt x="56" y="0"/>
                      </a:lnTo>
                      <a:lnTo>
                        <a:pt x="48" y="2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32" y="10"/>
                      </a:lnTo>
                      <a:lnTo>
                        <a:pt x="24" y="18"/>
                      </a:lnTo>
                      <a:lnTo>
                        <a:pt x="18" y="26"/>
                      </a:lnTo>
                      <a:lnTo>
                        <a:pt x="12" y="34"/>
                      </a:lnTo>
                      <a:lnTo>
                        <a:pt x="6" y="44"/>
                      </a:lnTo>
                      <a:lnTo>
                        <a:pt x="4" y="54"/>
                      </a:lnTo>
                      <a:lnTo>
                        <a:pt x="2" y="66"/>
                      </a:lnTo>
                      <a:lnTo>
                        <a:pt x="0" y="76"/>
                      </a:lnTo>
                      <a:lnTo>
                        <a:pt x="0" y="188"/>
                      </a:lnTo>
                      <a:lnTo>
                        <a:pt x="0" y="188"/>
                      </a:lnTo>
                      <a:lnTo>
                        <a:pt x="2" y="196"/>
                      </a:lnTo>
                      <a:lnTo>
                        <a:pt x="6" y="202"/>
                      </a:lnTo>
                      <a:lnTo>
                        <a:pt x="10" y="208"/>
                      </a:lnTo>
                      <a:lnTo>
                        <a:pt x="16" y="208"/>
                      </a:lnTo>
                      <a:lnTo>
                        <a:pt x="16" y="208"/>
                      </a:lnTo>
                      <a:lnTo>
                        <a:pt x="24" y="208"/>
                      </a:lnTo>
                      <a:lnTo>
                        <a:pt x="28" y="202"/>
                      </a:lnTo>
                      <a:lnTo>
                        <a:pt x="32" y="196"/>
                      </a:lnTo>
                      <a:lnTo>
                        <a:pt x="34" y="188"/>
                      </a:lnTo>
                      <a:lnTo>
                        <a:pt x="34" y="88"/>
                      </a:lnTo>
                      <a:lnTo>
                        <a:pt x="34" y="88"/>
                      </a:lnTo>
                      <a:lnTo>
                        <a:pt x="34" y="74"/>
                      </a:lnTo>
                      <a:lnTo>
                        <a:pt x="36" y="68"/>
                      </a:lnTo>
                      <a:lnTo>
                        <a:pt x="36" y="68"/>
                      </a:lnTo>
                      <a:lnTo>
                        <a:pt x="38" y="74"/>
                      </a:lnTo>
                      <a:lnTo>
                        <a:pt x="40" y="88"/>
                      </a:lnTo>
                      <a:lnTo>
                        <a:pt x="40" y="208"/>
                      </a:lnTo>
                      <a:lnTo>
                        <a:pt x="40" y="390"/>
                      </a:lnTo>
                      <a:lnTo>
                        <a:pt x="40" y="390"/>
                      </a:lnTo>
                      <a:lnTo>
                        <a:pt x="42" y="396"/>
                      </a:lnTo>
                      <a:lnTo>
                        <a:pt x="46" y="404"/>
                      </a:lnTo>
                      <a:lnTo>
                        <a:pt x="52" y="408"/>
                      </a:lnTo>
                      <a:lnTo>
                        <a:pt x="60" y="410"/>
                      </a:lnTo>
                      <a:lnTo>
                        <a:pt x="62" y="410"/>
                      </a:lnTo>
                      <a:lnTo>
                        <a:pt x="62" y="410"/>
                      </a:lnTo>
                      <a:lnTo>
                        <a:pt x="70" y="408"/>
                      </a:lnTo>
                      <a:lnTo>
                        <a:pt x="76" y="404"/>
                      </a:lnTo>
                      <a:lnTo>
                        <a:pt x="80" y="396"/>
                      </a:lnTo>
                      <a:lnTo>
                        <a:pt x="82" y="390"/>
                      </a:lnTo>
                      <a:lnTo>
                        <a:pt x="82" y="232"/>
                      </a:lnTo>
                      <a:lnTo>
                        <a:pt x="82" y="232"/>
                      </a:lnTo>
                      <a:lnTo>
                        <a:pt x="84" y="218"/>
                      </a:lnTo>
                      <a:lnTo>
                        <a:pt x="86" y="212"/>
                      </a:lnTo>
                      <a:lnTo>
                        <a:pt x="86" y="212"/>
                      </a:lnTo>
                      <a:lnTo>
                        <a:pt x="88" y="218"/>
                      </a:lnTo>
                      <a:lnTo>
                        <a:pt x="88" y="232"/>
                      </a:lnTo>
                      <a:lnTo>
                        <a:pt x="88" y="390"/>
                      </a:lnTo>
                      <a:lnTo>
                        <a:pt x="88" y="390"/>
                      </a:lnTo>
                      <a:lnTo>
                        <a:pt x="90" y="396"/>
                      </a:lnTo>
                      <a:lnTo>
                        <a:pt x="94" y="404"/>
                      </a:lnTo>
                      <a:lnTo>
                        <a:pt x="100" y="408"/>
                      </a:lnTo>
                      <a:lnTo>
                        <a:pt x="108" y="410"/>
                      </a:lnTo>
                      <a:lnTo>
                        <a:pt x="110" y="410"/>
                      </a:lnTo>
                      <a:lnTo>
                        <a:pt x="110" y="410"/>
                      </a:lnTo>
                      <a:lnTo>
                        <a:pt x="118" y="408"/>
                      </a:lnTo>
                      <a:lnTo>
                        <a:pt x="124" y="404"/>
                      </a:lnTo>
                      <a:lnTo>
                        <a:pt x="130" y="396"/>
                      </a:lnTo>
                      <a:lnTo>
                        <a:pt x="130" y="390"/>
                      </a:lnTo>
                      <a:lnTo>
                        <a:pt x="130" y="208"/>
                      </a:lnTo>
                      <a:lnTo>
                        <a:pt x="130" y="88"/>
                      </a:lnTo>
                      <a:lnTo>
                        <a:pt x="130" y="88"/>
                      </a:lnTo>
                      <a:lnTo>
                        <a:pt x="132" y="7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6" y="74"/>
                      </a:lnTo>
                      <a:lnTo>
                        <a:pt x="136" y="88"/>
                      </a:lnTo>
                      <a:lnTo>
                        <a:pt x="136" y="188"/>
                      </a:lnTo>
                      <a:lnTo>
                        <a:pt x="136" y="188"/>
                      </a:lnTo>
                      <a:lnTo>
                        <a:pt x="138" y="196"/>
                      </a:lnTo>
                      <a:lnTo>
                        <a:pt x="142" y="202"/>
                      </a:lnTo>
                      <a:lnTo>
                        <a:pt x="146" y="208"/>
                      </a:lnTo>
                      <a:lnTo>
                        <a:pt x="154" y="208"/>
                      </a:lnTo>
                      <a:lnTo>
                        <a:pt x="154" y="208"/>
                      </a:lnTo>
                      <a:lnTo>
                        <a:pt x="160" y="208"/>
                      </a:lnTo>
                      <a:lnTo>
                        <a:pt x="166" y="202"/>
                      </a:lnTo>
                      <a:lnTo>
                        <a:pt x="168" y="196"/>
                      </a:lnTo>
                      <a:lnTo>
                        <a:pt x="170" y="188"/>
                      </a:lnTo>
                      <a:lnTo>
                        <a:pt x="170" y="76"/>
                      </a:lnTo>
                      <a:lnTo>
                        <a:pt x="170" y="76"/>
                      </a:lnTo>
                      <a:lnTo>
                        <a:pt x="170" y="66"/>
                      </a:lnTo>
                      <a:lnTo>
                        <a:pt x="168" y="54"/>
                      </a:lnTo>
                      <a:lnTo>
                        <a:pt x="164" y="44"/>
                      </a:lnTo>
                      <a:lnTo>
                        <a:pt x="158" y="34"/>
                      </a:lnTo>
                      <a:lnTo>
                        <a:pt x="154" y="26"/>
                      </a:lnTo>
                      <a:lnTo>
                        <a:pt x="146" y="18"/>
                      </a:lnTo>
                      <a:lnTo>
                        <a:pt x="138" y="10"/>
                      </a:lnTo>
                      <a:lnTo>
                        <a:pt x="130" y="4"/>
                      </a:lnTo>
                      <a:lnTo>
                        <a:pt x="130" y="4"/>
                      </a:lnTo>
                      <a:lnTo>
                        <a:pt x="122" y="2"/>
                      </a:lnTo>
                      <a:lnTo>
                        <a:pt x="114" y="0"/>
                      </a:lnTo>
                      <a:lnTo>
                        <a:pt x="106" y="0"/>
                      </a:lnTo>
                      <a:lnTo>
                        <a:pt x="98" y="2"/>
                      </a:lnTo>
                      <a:lnTo>
                        <a:pt x="98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5" name="Группа 4"/>
              <p:cNvGrpSpPr/>
              <p:nvPr/>
            </p:nvGrpSpPr>
            <p:grpSpPr>
              <a:xfrm>
                <a:off x="-497597" y="4632625"/>
                <a:ext cx="123388" cy="360000"/>
                <a:chOff x="-539701" y="4632625"/>
                <a:chExt cx="123388" cy="360000"/>
              </a:xfrm>
              <a:solidFill>
                <a:srgbClr val="00854F">
                  <a:alpha val="80000"/>
                </a:srgbClr>
              </a:solidFill>
            </p:grpSpPr>
            <p:sp>
              <p:nvSpPr>
                <p:cNvPr id="312" name="Freeform 79"/>
                <p:cNvSpPr>
                  <a:spLocks/>
                </p:cNvSpPr>
                <p:nvPr/>
              </p:nvSpPr>
              <p:spPr bwMode="auto">
                <a:xfrm>
                  <a:off x="-509217" y="4632625"/>
                  <a:ext cx="60968" cy="60968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34" y="0"/>
                    </a:cxn>
                    <a:cxn ang="0">
                      <a:pos x="26" y="4"/>
                    </a:cxn>
                    <a:cxn ang="0">
                      <a:pos x="20" y="8"/>
                    </a:cxn>
                    <a:cxn ang="0">
                      <a:pos x="12" y="12"/>
                    </a:cxn>
                    <a:cxn ang="0">
                      <a:pos x="8" y="18"/>
                    </a:cxn>
                    <a:cxn ang="0">
                      <a:pos x="4" y="26"/>
                    </a:cxn>
                    <a:cxn ang="0">
                      <a:pos x="2" y="34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2" y="50"/>
                    </a:cxn>
                    <a:cxn ang="0">
                      <a:pos x="4" y="58"/>
                    </a:cxn>
                    <a:cxn ang="0">
                      <a:pos x="8" y="66"/>
                    </a:cxn>
                    <a:cxn ang="0">
                      <a:pos x="12" y="72"/>
                    </a:cxn>
                    <a:cxn ang="0">
                      <a:pos x="20" y="76"/>
                    </a:cxn>
                    <a:cxn ang="0">
                      <a:pos x="26" y="80"/>
                    </a:cxn>
                    <a:cxn ang="0">
                      <a:pos x="34" y="84"/>
                    </a:cxn>
                    <a:cxn ang="0">
                      <a:pos x="42" y="84"/>
                    </a:cxn>
                    <a:cxn ang="0">
                      <a:pos x="42" y="84"/>
                    </a:cxn>
                    <a:cxn ang="0">
                      <a:pos x="52" y="84"/>
                    </a:cxn>
                    <a:cxn ang="0">
                      <a:pos x="60" y="80"/>
                    </a:cxn>
                    <a:cxn ang="0">
                      <a:pos x="66" y="76"/>
                    </a:cxn>
                    <a:cxn ang="0">
                      <a:pos x="72" y="72"/>
                    </a:cxn>
                    <a:cxn ang="0">
                      <a:pos x="78" y="66"/>
                    </a:cxn>
                    <a:cxn ang="0">
                      <a:pos x="82" y="58"/>
                    </a:cxn>
                    <a:cxn ang="0">
                      <a:pos x="84" y="50"/>
                    </a:cxn>
                    <a:cxn ang="0">
                      <a:pos x="84" y="42"/>
                    </a:cxn>
                    <a:cxn ang="0">
                      <a:pos x="84" y="42"/>
                    </a:cxn>
                    <a:cxn ang="0">
                      <a:pos x="84" y="34"/>
                    </a:cxn>
                    <a:cxn ang="0">
                      <a:pos x="82" y="26"/>
                    </a:cxn>
                    <a:cxn ang="0">
                      <a:pos x="78" y="18"/>
                    </a:cxn>
                    <a:cxn ang="0">
                      <a:pos x="72" y="12"/>
                    </a:cxn>
                    <a:cxn ang="0">
                      <a:pos x="66" y="8"/>
                    </a:cxn>
                    <a:cxn ang="0">
                      <a:pos x="60" y="4"/>
                    </a:cxn>
                    <a:cxn ang="0">
                      <a:pos x="52" y="0"/>
                    </a:cxn>
                    <a:cxn ang="0">
                      <a:pos x="42" y="0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6" y="4"/>
                      </a:lnTo>
                      <a:lnTo>
                        <a:pt x="20" y="8"/>
                      </a:lnTo>
                      <a:lnTo>
                        <a:pt x="12" y="12"/>
                      </a:lnTo>
                      <a:lnTo>
                        <a:pt x="8" y="18"/>
                      </a:lnTo>
                      <a:lnTo>
                        <a:pt x="4" y="26"/>
                      </a:lnTo>
                      <a:lnTo>
                        <a:pt x="2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50"/>
                      </a:lnTo>
                      <a:lnTo>
                        <a:pt x="4" y="58"/>
                      </a:lnTo>
                      <a:lnTo>
                        <a:pt x="8" y="66"/>
                      </a:lnTo>
                      <a:lnTo>
                        <a:pt x="12" y="72"/>
                      </a:lnTo>
                      <a:lnTo>
                        <a:pt x="20" y="76"/>
                      </a:lnTo>
                      <a:lnTo>
                        <a:pt x="26" y="80"/>
                      </a:lnTo>
                      <a:lnTo>
                        <a:pt x="34" y="84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52" y="84"/>
                      </a:lnTo>
                      <a:lnTo>
                        <a:pt x="60" y="80"/>
                      </a:lnTo>
                      <a:lnTo>
                        <a:pt x="66" y="76"/>
                      </a:lnTo>
                      <a:lnTo>
                        <a:pt x="72" y="72"/>
                      </a:lnTo>
                      <a:lnTo>
                        <a:pt x="78" y="66"/>
                      </a:lnTo>
                      <a:lnTo>
                        <a:pt x="82" y="58"/>
                      </a:lnTo>
                      <a:lnTo>
                        <a:pt x="84" y="50"/>
                      </a:lnTo>
                      <a:lnTo>
                        <a:pt x="84" y="42"/>
                      </a:lnTo>
                      <a:lnTo>
                        <a:pt x="84" y="42"/>
                      </a:lnTo>
                      <a:lnTo>
                        <a:pt x="84" y="34"/>
                      </a:lnTo>
                      <a:lnTo>
                        <a:pt x="82" y="26"/>
                      </a:lnTo>
                      <a:lnTo>
                        <a:pt x="78" y="18"/>
                      </a:lnTo>
                      <a:lnTo>
                        <a:pt x="72" y="12"/>
                      </a:lnTo>
                      <a:lnTo>
                        <a:pt x="66" y="8"/>
                      </a:lnTo>
                      <a:lnTo>
                        <a:pt x="60" y="4"/>
                      </a:lnTo>
                      <a:lnTo>
                        <a:pt x="5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13" name="Freeform 80"/>
                <p:cNvSpPr>
                  <a:spLocks/>
                </p:cNvSpPr>
                <p:nvPr/>
              </p:nvSpPr>
              <p:spPr bwMode="auto">
                <a:xfrm>
                  <a:off x="-539701" y="4695044"/>
                  <a:ext cx="123388" cy="297581"/>
                </a:xfrm>
                <a:custGeom>
                  <a:avLst/>
                  <a:gdLst/>
                  <a:ahLst/>
                  <a:cxnLst>
                    <a:cxn ang="0">
                      <a:pos x="98" y="2"/>
                    </a:cxn>
                    <a:cxn ang="0">
                      <a:pos x="84" y="4"/>
                    </a:cxn>
                    <a:cxn ang="0">
                      <a:pos x="70" y="2"/>
                    </a:cxn>
                    <a:cxn ang="0">
                      <a:pos x="56" y="0"/>
                    </a:cxn>
                    <a:cxn ang="0">
                      <a:pos x="40" y="4"/>
                    </a:cxn>
                    <a:cxn ang="0">
                      <a:pos x="32" y="10"/>
                    </a:cxn>
                    <a:cxn ang="0">
                      <a:pos x="16" y="26"/>
                    </a:cxn>
                    <a:cxn ang="0">
                      <a:pos x="6" y="44"/>
                    </a:cxn>
                    <a:cxn ang="0">
                      <a:pos x="0" y="66"/>
                    </a:cxn>
                    <a:cxn ang="0">
                      <a:pos x="0" y="188"/>
                    </a:cxn>
                    <a:cxn ang="0">
                      <a:pos x="2" y="196"/>
                    </a:cxn>
                    <a:cxn ang="0">
                      <a:pos x="10" y="208"/>
                    </a:cxn>
                    <a:cxn ang="0">
                      <a:pos x="16" y="208"/>
                    </a:cxn>
                    <a:cxn ang="0">
                      <a:pos x="28" y="202"/>
                    </a:cxn>
                    <a:cxn ang="0">
                      <a:pos x="34" y="188"/>
                    </a:cxn>
                    <a:cxn ang="0">
                      <a:pos x="34" y="88"/>
                    </a:cxn>
                    <a:cxn ang="0">
                      <a:pos x="36" y="68"/>
                    </a:cxn>
                    <a:cxn ang="0">
                      <a:pos x="38" y="74"/>
                    </a:cxn>
                    <a:cxn ang="0">
                      <a:pos x="40" y="208"/>
                    </a:cxn>
                    <a:cxn ang="0">
                      <a:pos x="40" y="390"/>
                    </a:cxn>
                    <a:cxn ang="0">
                      <a:pos x="44" y="404"/>
                    </a:cxn>
                    <a:cxn ang="0">
                      <a:pos x="60" y="410"/>
                    </a:cxn>
                    <a:cxn ang="0">
                      <a:pos x="62" y="410"/>
                    </a:cxn>
                    <a:cxn ang="0">
                      <a:pos x="76" y="404"/>
                    </a:cxn>
                    <a:cxn ang="0">
                      <a:pos x="82" y="390"/>
                    </a:cxn>
                    <a:cxn ang="0">
                      <a:pos x="82" y="232"/>
                    </a:cxn>
                    <a:cxn ang="0">
                      <a:pos x="84" y="212"/>
                    </a:cxn>
                    <a:cxn ang="0">
                      <a:pos x="86" y="218"/>
                    </a:cxn>
                    <a:cxn ang="0">
                      <a:pos x="88" y="390"/>
                    </a:cxn>
                    <a:cxn ang="0">
                      <a:pos x="90" y="396"/>
                    </a:cxn>
                    <a:cxn ang="0">
                      <a:pos x="100" y="408"/>
                    </a:cxn>
                    <a:cxn ang="0">
                      <a:pos x="110" y="410"/>
                    </a:cxn>
                    <a:cxn ang="0">
                      <a:pos x="118" y="408"/>
                    </a:cxn>
                    <a:cxn ang="0">
                      <a:pos x="128" y="396"/>
                    </a:cxn>
                    <a:cxn ang="0">
                      <a:pos x="130" y="208"/>
                    </a:cxn>
                    <a:cxn ang="0">
                      <a:pos x="130" y="88"/>
                    </a:cxn>
                    <a:cxn ang="0">
                      <a:pos x="134" y="68"/>
                    </a:cxn>
                    <a:cxn ang="0">
                      <a:pos x="136" y="74"/>
                    </a:cxn>
                    <a:cxn ang="0">
                      <a:pos x="136" y="188"/>
                    </a:cxn>
                    <a:cxn ang="0">
                      <a:pos x="138" y="196"/>
                    </a:cxn>
                    <a:cxn ang="0">
                      <a:pos x="146" y="208"/>
                    </a:cxn>
                    <a:cxn ang="0">
                      <a:pos x="152" y="208"/>
                    </a:cxn>
                    <a:cxn ang="0">
                      <a:pos x="164" y="202"/>
                    </a:cxn>
                    <a:cxn ang="0">
                      <a:pos x="170" y="188"/>
                    </a:cxn>
                    <a:cxn ang="0">
                      <a:pos x="170" y="76"/>
                    </a:cxn>
                    <a:cxn ang="0">
                      <a:pos x="166" y="54"/>
                    </a:cxn>
                    <a:cxn ang="0">
                      <a:pos x="158" y="34"/>
                    </a:cxn>
                    <a:cxn ang="0">
                      <a:pos x="146" y="18"/>
                    </a:cxn>
                    <a:cxn ang="0">
                      <a:pos x="130" y="4"/>
                    </a:cxn>
                    <a:cxn ang="0">
                      <a:pos x="122" y="2"/>
                    </a:cxn>
                    <a:cxn ang="0">
                      <a:pos x="104" y="0"/>
                    </a:cxn>
                    <a:cxn ang="0">
                      <a:pos x="98" y="2"/>
                    </a:cxn>
                  </a:cxnLst>
                  <a:rect l="0" t="0" r="r" b="b"/>
                  <a:pathLst>
                    <a:path w="170" h="410">
                      <a:moveTo>
                        <a:pt x="98" y="2"/>
                      </a:moveTo>
                      <a:lnTo>
                        <a:pt x="98" y="2"/>
                      </a:lnTo>
                      <a:lnTo>
                        <a:pt x="84" y="4"/>
                      </a:lnTo>
                      <a:lnTo>
                        <a:pt x="84" y="4"/>
                      </a:lnTo>
                      <a:lnTo>
                        <a:pt x="70" y="2"/>
                      </a:lnTo>
                      <a:lnTo>
                        <a:pt x="70" y="2"/>
                      </a:lnTo>
                      <a:lnTo>
                        <a:pt x="64" y="0"/>
                      </a:lnTo>
                      <a:lnTo>
                        <a:pt x="56" y="0"/>
                      </a:lnTo>
                      <a:lnTo>
                        <a:pt x="48" y="2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32" y="10"/>
                      </a:lnTo>
                      <a:lnTo>
                        <a:pt x="24" y="18"/>
                      </a:lnTo>
                      <a:lnTo>
                        <a:pt x="16" y="26"/>
                      </a:lnTo>
                      <a:lnTo>
                        <a:pt x="10" y="34"/>
                      </a:lnTo>
                      <a:lnTo>
                        <a:pt x="6" y="44"/>
                      </a:lnTo>
                      <a:lnTo>
                        <a:pt x="2" y="54"/>
                      </a:lnTo>
                      <a:lnTo>
                        <a:pt x="0" y="66"/>
                      </a:lnTo>
                      <a:lnTo>
                        <a:pt x="0" y="76"/>
                      </a:lnTo>
                      <a:lnTo>
                        <a:pt x="0" y="188"/>
                      </a:lnTo>
                      <a:lnTo>
                        <a:pt x="0" y="188"/>
                      </a:lnTo>
                      <a:lnTo>
                        <a:pt x="2" y="196"/>
                      </a:lnTo>
                      <a:lnTo>
                        <a:pt x="4" y="202"/>
                      </a:lnTo>
                      <a:lnTo>
                        <a:pt x="10" y="208"/>
                      </a:lnTo>
                      <a:lnTo>
                        <a:pt x="16" y="208"/>
                      </a:lnTo>
                      <a:lnTo>
                        <a:pt x="16" y="208"/>
                      </a:lnTo>
                      <a:lnTo>
                        <a:pt x="22" y="208"/>
                      </a:lnTo>
                      <a:lnTo>
                        <a:pt x="28" y="202"/>
                      </a:lnTo>
                      <a:lnTo>
                        <a:pt x="32" y="196"/>
                      </a:lnTo>
                      <a:lnTo>
                        <a:pt x="34" y="188"/>
                      </a:lnTo>
                      <a:lnTo>
                        <a:pt x="34" y="88"/>
                      </a:lnTo>
                      <a:lnTo>
                        <a:pt x="34" y="88"/>
                      </a:lnTo>
                      <a:lnTo>
                        <a:pt x="34" y="74"/>
                      </a:lnTo>
                      <a:lnTo>
                        <a:pt x="36" y="68"/>
                      </a:lnTo>
                      <a:lnTo>
                        <a:pt x="36" y="68"/>
                      </a:lnTo>
                      <a:lnTo>
                        <a:pt x="38" y="74"/>
                      </a:lnTo>
                      <a:lnTo>
                        <a:pt x="40" y="88"/>
                      </a:lnTo>
                      <a:lnTo>
                        <a:pt x="40" y="208"/>
                      </a:lnTo>
                      <a:lnTo>
                        <a:pt x="40" y="390"/>
                      </a:lnTo>
                      <a:lnTo>
                        <a:pt x="40" y="390"/>
                      </a:lnTo>
                      <a:lnTo>
                        <a:pt x="40" y="396"/>
                      </a:lnTo>
                      <a:lnTo>
                        <a:pt x="44" y="404"/>
                      </a:lnTo>
                      <a:lnTo>
                        <a:pt x="52" y="408"/>
                      </a:lnTo>
                      <a:lnTo>
                        <a:pt x="60" y="410"/>
                      </a:lnTo>
                      <a:lnTo>
                        <a:pt x="62" y="410"/>
                      </a:lnTo>
                      <a:lnTo>
                        <a:pt x="62" y="410"/>
                      </a:lnTo>
                      <a:lnTo>
                        <a:pt x="70" y="408"/>
                      </a:lnTo>
                      <a:lnTo>
                        <a:pt x="76" y="404"/>
                      </a:lnTo>
                      <a:lnTo>
                        <a:pt x="80" y="396"/>
                      </a:lnTo>
                      <a:lnTo>
                        <a:pt x="82" y="390"/>
                      </a:lnTo>
                      <a:lnTo>
                        <a:pt x="82" y="232"/>
                      </a:lnTo>
                      <a:lnTo>
                        <a:pt x="82" y="232"/>
                      </a:lnTo>
                      <a:lnTo>
                        <a:pt x="82" y="218"/>
                      </a:lnTo>
                      <a:lnTo>
                        <a:pt x="84" y="212"/>
                      </a:lnTo>
                      <a:lnTo>
                        <a:pt x="84" y="212"/>
                      </a:lnTo>
                      <a:lnTo>
                        <a:pt x="86" y="218"/>
                      </a:lnTo>
                      <a:lnTo>
                        <a:pt x="88" y="232"/>
                      </a:lnTo>
                      <a:lnTo>
                        <a:pt x="88" y="390"/>
                      </a:lnTo>
                      <a:lnTo>
                        <a:pt x="88" y="390"/>
                      </a:lnTo>
                      <a:lnTo>
                        <a:pt x="90" y="396"/>
                      </a:lnTo>
                      <a:lnTo>
                        <a:pt x="94" y="404"/>
                      </a:lnTo>
                      <a:lnTo>
                        <a:pt x="100" y="408"/>
                      </a:lnTo>
                      <a:lnTo>
                        <a:pt x="108" y="410"/>
                      </a:lnTo>
                      <a:lnTo>
                        <a:pt x="110" y="410"/>
                      </a:lnTo>
                      <a:lnTo>
                        <a:pt x="110" y="410"/>
                      </a:lnTo>
                      <a:lnTo>
                        <a:pt x="118" y="408"/>
                      </a:lnTo>
                      <a:lnTo>
                        <a:pt x="124" y="404"/>
                      </a:lnTo>
                      <a:lnTo>
                        <a:pt x="128" y="396"/>
                      </a:lnTo>
                      <a:lnTo>
                        <a:pt x="130" y="390"/>
                      </a:lnTo>
                      <a:lnTo>
                        <a:pt x="130" y="208"/>
                      </a:lnTo>
                      <a:lnTo>
                        <a:pt x="130" y="88"/>
                      </a:lnTo>
                      <a:lnTo>
                        <a:pt x="130" y="88"/>
                      </a:lnTo>
                      <a:lnTo>
                        <a:pt x="132" y="7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6" y="74"/>
                      </a:lnTo>
                      <a:lnTo>
                        <a:pt x="136" y="88"/>
                      </a:lnTo>
                      <a:lnTo>
                        <a:pt x="136" y="188"/>
                      </a:lnTo>
                      <a:lnTo>
                        <a:pt x="136" y="188"/>
                      </a:lnTo>
                      <a:lnTo>
                        <a:pt x="138" y="196"/>
                      </a:lnTo>
                      <a:lnTo>
                        <a:pt x="142" y="202"/>
                      </a:lnTo>
                      <a:lnTo>
                        <a:pt x="146" y="208"/>
                      </a:lnTo>
                      <a:lnTo>
                        <a:pt x="152" y="208"/>
                      </a:lnTo>
                      <a:lnTo>
                        <a:pt x="152" y="208"/>
                      </a:lnTo>
                      <a:lnTo>
                        <a:pt x="160" y="208"/>
                      </a:lnTo>
                      <a:lnTo>
                        <a:pt x="164" y="202"/>
                      </a:lnTo>
                      <a:lnTo>
                        <a:pt x="168" y="196"/>
                      </a:lnTo>
                      <a:lnTo>
                        <a:pt x="170" y="188"/>
                      </a:lnTo>
                      <a:lnTo>
                        <a:pt x="170" y="76"/>
                      </a:lnTo>
                      <a:lnTo>
                        <a:pt x="170" y="76"/>
                      </a:lnTo>
                      <a:lnTo>
                        <a:pt x="168" y="66"/>
                      </a:lnTo>
                      <a:lnTo>
                        <a:pt x="166" y="54"/>
                      </a:lnTo>
                      <a:lnTo>
                        <a:pt x="164" y="44"/>
                      </a:lnTo>
                      <a:lnTo>
                        <a:pt x="158" y="34"/>
                      </a:lnTo>
                      <a:lnTo>
                        <a:pt x="152" y="26"/>
                      </a:lnTo>
                      <a:lnTo>
                        <a:pt x="146" y="18"/>
                      </a:lnTo>
                      <a:lnTo>
                        <a:pt x="138" y="10"/>
                      </a:lnTo>
                      <a:lnTo>
                        <a:pt x="130" y="4"/>
                      </a:lnTo>
                      <a:lnTo>
                        <a:pt x="130" y="4"/>
                      </a:lnTo>
                      <a:lnTo>
                        <a:pt x="122" y="2"/>
                      </a:lnTo>
                      <a:lnTo>
                        <a:pt x="112" y="0"/>
                      </a:lnTo>
                      <a:lnTo>
                        <a:pt x="104" y="0"/>
                      </a:lnTo>
                      <a:lnTo>
                        <a:pt x="98" y="2"/>
                      </a:lnTo>
                      <a:lnTo>
                        <a:pt x="98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6" name="Группа 5"/>
              <p:cNvGrpSpPr/>
              <p:nvPr/>
            </p:nvGrpSpPr>
            <p:grpSpPr>
              <a:xfrm>
                <a:off x="-349045" y="4632625"/>
                <a:ext cx="123388" cy="360000"/>
                <a:chOff x="-404702" y="4632625"/>
                <a:chExt cx="123388" cy="360000"/>
              </a:xfrm>
            </p:grpSpPr>
            <p:sp>
              <p:nvSpPr>
                <p:cNvPr id="314" name="Freeform 81"/>
                <p:cNvSpPr>
                  <a:spLocks/>
                </p:cNvSpPr>
                <p:nvPr/>
              </p:nvSpPr>
              <p:spPr bwMode="auto">
                <a:xfrm>
                  <a:off x="-374217" y="4632625"/>
                  <a:ext cx="60968" cy="60968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34" y="0"/>
                    </a:cxn>
                    <a:cxn ang="0">
                      <a:pos x="26" y="4"/>
                    </a:cxn>
                    <a:cxn ang="0">
                      <a:pos x="18" y="8"/>
                    </a:cxn>
                    <a:cxn ang="0">
                      <a:pos x="12" y="12"/>
                    </a:cxn>
                    <a:cxn ang="0">
                      <a:pos x="8" y="18"/>
                    </a:cxn>
                    <a:cxn ang="0">
                      <a:pos x="4" y="26"/>
                    </a:cxn>
                    <a:cxn ang="0">
                      <a:pos x="0" y="34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50"/>
                    </a:cxn>
                    <a:cxn ang="0">
                      <a:pos x="4" y="58"/>
                    </a:cxn>
                    <a:cxn ang="0">
                      <a:pos x="8" y="66"/>
                    </a:cxn>
                    <a:cxn ang="0">
                      <a:pos x="12" y="72"/>
                    </a:cxn>
                    <a:cxn ang="0">
                      <a:pos x="18" y="76"/>
                    </a:cxn>
                    <a:cxn ang="0">
                      <a:pos x="26" y="80"/>
                    </a:cxn>
                    <a:cxn ang="0">
                      <a:pos x="34" y="84"/>
                    </a:cxn>
                    <a:cxn ang="0">
                      <a:pos x="42" y="84"/>
                    </a:cxn>
                    <a:cxn ang="0">
                      <a:pos x="42" y="84"/>
                    </a:cxn>
                    <a:cxn ang="0">
                      <a:pos x="50" y="84"/>
                    </a:cxn>
                    <a:cxn ang="0">
                      <a:pos x="58" y="80"/>
                    </a:cxn>
                    <a:cxn ang="0">
                      <a:pos x="66" y="76"/>
                    </a:cxn>
                    <a:cxn ang="0">
                      <a:pos x="72" y="72"/>
                    </a:cxn>
                    <a:cxn ang="0">
                      <a:pos x="78" y="66"/>
                    </a:cxn>
                    <a:cxn ang="0">
                      <a:pos x="80" y="58"/>
                    </a:cxn>
                    <a:cxn ang="0">
                      <a:pos x="84" y="50"/>
                    </a:cxn>
                    <a:cxn ang="0">
                      <a:pos x="84" y="42"/>
                    </a:cxn>
                    <a:cxn ang="0">
                      <a:pos x="84" y="42"/>
                    </a:cxn>
                    <a:cxn ang="0">
                      <a:pos x="84" y="34"/>
                    </a:cxn>
                    <a:cxn ang="0">
                      <a:pos x="80" y="26"/>
                    </a:cxn>
                    <a:cxn ang="0">
                      <a:pos x="78" y="18"/>
                    </a:cxn>
                    <a:cxn ang="0">
                      <a:pos x="72" y="12"/>
                    </a:cxn>
                    <a:cxn ang="0">
                      <a:pos x="66" y="8"/>
                    </a:cxn>
                    <a:cxn ang="0">
                      <a:pos x="58" y="4"/>
                    </a:cxn>
                    <a:cxn ang="0">
                      <a:pos x="50" y="0"/>
                    </a:cxn>
                    <a:cxn ang="0">
                      <a:pos x="42" y="0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6" y="4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8" y="18"/>
                      </a:lnTo>
                      <a:lnTo>
                        <a:pt x="4" y="26"/>
                      </a:lnTo>
                      <a:lnTo>
                        <a:pt x="0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8"/>
                      </a:lnTo>
                      <a:lnTo>
                        <a:pt x="8" y="66"/>
                      </a:lnTo>
                      <a:lnTo>
                        <a:pt x="12" y="72"/>
                      </a:lnTo>
                      <a:lnTo>
                        <a:pt x="18" y="76"/>
                      </a:lnTo>
                      <a:lnTo>
                        <a:pt x="26" y="80"/>
                      </a:lnTo>
                      <a:lnTo>
                        <a:pt x="34" y="84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50" y="84"/>
                      </a:lnTo>
                      <a:lnTo>
                        <a:pt x="58" y="80"/>
                      </a:lnTo>
                      <a:lnTo>
                        <a:pt x="66" y="76"/>
                      </a:lnTo>
                      <a:lnTo>
                        <a:pt x="72" y="72"/>
                      </a:lnTo>
                      <a:lnTo>
                        <a:pt x="78" y="66"/>
                      </a:lnTo>
                      <a:lnTo>
                        <a:pt x="80" y="58"/>
                      </a:lnTo>
                      <a:lnTo>
                        <a:pt x="84" y="50"/>
                      </a:lnTo>
                      <a:lnTo>
                        <a:pt x="84" y="42"/>
                      </a:lnTo>
                      <a:lnTo>
                        <a:pt x="84" y="42"/>
                      </a:lnTo>
                      <a:lnTo>
                        <a:pt x="84" y="34"/>
                      </a:lnTo>
                      <a:lnTo>
                        <a:pt x="80" y="26"/>
                      </a:lnTo>
                      <a:lnTo>
                        <a:pt x="78" y="18"/>
                      </a:lnTo>
                      <a:lnTo>
                        <a:pt x="72" y="12"/>
                      </a:lnTo>
                      <a:lnTo>
                        <a:pt x="66" y="8"/>
                      </a:lnTo>
                      <a:lnTo>
                        <a:pt x="58" y="4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85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15" name="Freeform 82"/>
                <p:cNvSpPr>
                  <a:spLocks/>
                </p:cNvSpPr>
                <p:nvPr/>
              </p:nvSpPr>
              <p:spPr bwMode="auto">
                <a:xfrm>
                  <a:off x="-404702" y="4695044"/>
                  <a:ext cx="123388" cy="297581"/>
                </a:xfrm>
                <a:custGeom>
                  <a:avLst/>
                  <a:gdLst/>
                  <a:ahLst/>
                  <a:cxnLst>
                    <a:cxn ang="0">
                      <a:pos x="98" y="2"/>
                    </a:cxn>
                    <a:cxn ang="0">
                      <a:pos x="84" y="4"/>
                    </a:cxn>
                    <a:cxn ang="0">
                      <a:pos x="70" y="2"/>
                    </a:cxn>
                    <a:cxn ang="0">
                      <a:pos x="56" y="0"/>
                    </a:cxn>
                    <a:cxn ang="0">
                      <a:pos x="40" y="4"/>
                    </a:cxn>
                    <a:cxn ang="0">
                      <a:pos x="32" y="10"/>
                    </a:cxn>
                    <a:cxn ang="0">
                      <a:pos x="16" y="26"/>
                    </a:cxn>
                    <a:cxn ang="0">
                      <a:pos x="6" y="44"/>
                    </a:cxn>
                    <a:cxn ang="0">
                      <a:pos x="0" y="66"/>
                    </a:cxn>
                    <a:cxn ang="0">
                      <a:pos x="0" y="188"/>
                    </a:cxn>
                    <a:cxn ang="0">
                      <a:pos x="0" y="196"/>
                    </a:cxn>
                    <a:cxn ang="0">
                      <a:pos x="10" y="208"/>
                    </a:cxn>
                    <a:cxn ang="0">
                      <a:pos x="16" y="208"/>
                    </a:cxn>
                    <a:cxn ang="0">
                      <a:pos x="28" y="202"/>
                    </a:cxn>
                    <a:cxn ang="0">
                      <a:pos x="32" y="188"/>
                    </a:cxn>
                    <a:cxn ang="0">
                      <a:pos x="32" y="88"/>
                    </a:cxn>
                    <a:cxn ang="0">
                      <a:pos x="36" y="68"/>
                    </a:cxn>
                    <a:cxn ang="0">
                      <a:pos x="38" y="74"/>
                    </a:cxn>
                    <a:cxn ang="0">
                      <a:pos x="38" y="208"/>
                    </a:cxn>
                    <a:cxn ang="0">
                      <a:pos x="38" y="390"/>
                    </a:cxn>
                    <a:cxn ang="0">
                      <a:pos x="44" y="404"/>
                    </a:cxn>
                    <a:cxn ang="0">
                      <a:pos x="58" y="410"/>
                    </a:cxn>
                    <a:cxn ang="0">
                      <a:pos x="62" y="410"/>
                    </a:cxn>
                    <a:cxn ang="0">
                      <a:pos x="76" y="404"/>
                    </a:cxn>
                    <a:cxn ang="0">
                      <a:pos x="82" y="390"/>
                    </a:cxn>
                    <a:cxn ang="0">
                      <a:pos x="82" y="232"/>
                    </a:cxn>
                    <a:cxn ang="0">
                      <a:pos x="84" y="212"/>
                    </a:cxn>
                    <a:cxn ang="0">
                      <a:pos x="86" y="218"/>
                    </a:cxn>
                    <a:cxn ang="0">
                      <a:pos x="88" y="390"/>
                    </a:cxn>
                    <a:cxn ang="0">
                      <a:pos x="88" y="396"/>
                    </a:cxn>
                    <a:cxn ang="0">
                      <a:pos x="100" y="408"/>
                    </a:cxn>
                    <a:cxn ang="0">
                      <a:pos x="110" y="410"/>
                    </a:cxn>
                    <a:cxn ang="0">
                      <a:pos x="118" y="408"/>
                    </a:cxn>
                    <a:cxn ang="0">
                      <a:pos x="128" y="396"/>
                    </a:cxn>
                    <a:cxn ang="0">
                      <a:pos x="130" y="208"/>
                    </a:cxn>
                    <a:cxn ang="0">
                      <a:pos x="130" y="88"/>
                    </a:cxn>
                    <a:cxn ang="0">
                      <a:pos x="132" y="68"/>
                    </a:cxn>
                    <a:cxn ang="0">
                      <a:pos x="134" y="74"/>
                    </a:cxn>
                    <a:cxn ang="0">
                      <a:pos x="136" y="188"/>
                    </a:cxn>
                    <a:cxn ang="0">
                      <a:pos x="138" y="196"/>
                    </a:cxn>
                    <a:cxn ang="0">
                      <a:pos x="146" y="208"/>
                    </a:cxn>
                    <a:cxn ang="0">
                      <a:pos x="152" y="208"/>
                    </a:cxn>
                    <a:cxn ang="0">
                      <a:pos x="164" y="202"/>
                    </a:cxn>
                    <a:cxn ang="0">
                      <a:pos x="170" y="188"/>
                    </a:cxn>
                    <a:cxn ang="0">
                      <a:pos x="170" y="76"/>
                    </a:cxn>
                    <a:cxn ang="0">
                      <a:pos x="166" y="54"/>
                    </a:cxn>
                    <a:cxn ang="0">
                      <a:pos x="158" y="34"/>
                    </a:cxn>
                    <a:cxn ang="0">
                      <a:pos x="146" y="18"/>
                    </a:cxn>
                    <a:cxn ang="0">
                      <a:pos x="128" y="4"/>
                    </a:cxn>
                    <a:cxn ang="0">
                      <a:pos x="120" y="2"/>
                    </a:cxn>
                    <a:cxn ang="0">
                      <a:pos x="104" y="0"/>
                    </a:cxn>
                    <a:cxn ang="0">
                      <a:pos x="98" y="2"/>
                    </a:cxn>
                  </a:cxnLst>
                  <a:rect l="0" t="0" r="r" b="b"/>
                  <a:pathLst>
                    <a:path w="170" h="410">
                      <a:moveTo>
                        <a:pt x="98" y="2"/>
                      </a:moveTo>
                      <a:lnTo>
                        <a:pt x="98" y="2"/>
                      </a:lnTo>
                      <a:lnTo>
                        <a:pt x="84" y="4"/>
                      </a:lnTo>
                      <a:lnTo>
                        <a:pt x="84" y="4"/>
                      </a:lnTo>
                      <a:lnTo>
                        <a:pt x="70" y="2"/>
                      </a:lnTo>
                      <a:lnTo>
                        <a:pt x="70" y="2"/>
                      </a:lnTo>
                      <a:lnTo>
                        <a:pt x="64" y="0"/>
                      </a:lnTo>
                      <a:lnTo>
                        <a:pt x="56" y="0"/>
                      </a:lnTo>
                      <a:lnTo>
                        <a:pt x="48" y="2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32" y="10"/>
                      </a:lnTo>
                      <a:lnTo>
                        <a:pt x="24" y="18"/>
                      </a:lnTo>
                      <a:lnTo>
                        <a:pt x="16" y="26"/>
                      </a:lnTo>
                      <a:lnTo>
                        <a:pt x="10" y="34"/>
                      </a:lnTo>
                      <a:lnTo>
                        <a:pt x="6" y="44"/>
                      </a:lnTo>
                      <a:lnTo>
                        <a:pt x="2" y="54"/>
                      </a:lnTo>
                      <a:lnTo>
                        <a:pt x="0" y="66"/>
                      </a:lnTo>
                      <a:lnTo>
                        <a:pt x="0" y="76"/>
                      </a:lnTo>
                      <a:lnTo>
                        <a:pt x="0" y="188"/>
                      </a:lnTo>
                      <a:lnTo>
                        <a:pt x="0" y="188"/>
                      </a:lnTo>
                      <a:lnTo>
                        <a:pt x="0" y="196"/>
                      </a:lnTo>
                      <a:lnTo>
                        <a:pt x="4" y="202"/>
                      </a:lnTo>
                      <a:lnTo>
                        <a:pt x="10" y="208"/>
                      </a:lnTo>
                      <a:lnTo>
                        <a:pt x="16" y="208"/>
                      </a:lnTo>
                      <a:lnTo>
                        <a:pt x="16" y="208"/>
                      </a:lnTo>
                      <a:lnTo>
                        <a:pt x="22" y="208"/>
                      </a:lnTo>
                      <a:lnTo>
                        <a:pt x="28" y="202"/>
                      </a:lnTo>
                      <a:lnTo>
                        <a:pt x="32" y="196"/>
                      </a:lnTo>
                      <a:lnTo>
                        <a:pt x="32" y="1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4" y="74"/>
                      </a:lnTo>
                      <a:lnTo>
                        <a:pt x="36" y="68"/>
                      </a:lnTo>
                      <a:lnTo>
                        <a:pt x="36" y="68"/>
                      </a:lnTo>
                      <a:lnTo>
                        <a:pt x="38" y="74"/>
                      </a:lnTo>
                      <a:lnTo>
                        <a:pt x="38" y="88"/>
                      </a:lnTo>
                      <a:lnTo>
                        <a:pt x="38" y="208"/>
                      </a:lnTo>
                      <a:lnTo>
                        <a:pt x="38" y="390"/>
                      </a:lnTo>
                      <a:lnTo>
                        <a:pt x="38" y="390"/>
                      </a:lnTo>
                      <a:lnTo>
                        <a:pt x="40" y="396"/>
                      </a:lnTo>
                      <a:lnTo>
                        <a:pt x="44" y="404"/>
                      </a:lnTo>
                      <a:lnTo>
                        <a:pt x="50" y="408"/>
                      </a:lnTo>
                      <a:lnTo>
                        <a:pt x="58" y="410"/>
                      </a:lnTo>
                      <a:lnTo>
                        <a:pt x="62" y="410"/>
                      </a:lnTo>
                      <a:lnTo>
                        <a:pt x="62" y="410"/>
                      </a:lnTo>
                      <a:lnTo>
                        <a:pt x="68" y="408"/>
                      </a:lnTo>
                      <a:lnTo>
                        <a:pt x="76" y="404"/>
                      </a:lnTo>
                      <a:lnTo>
                        <a:pt x="80" y="396"/>
                      </a:lnTo>
                      <a:lnTo>
                        <a:pt x="82" y="390"/>
                      </a:lnTo>
                      <a:lnTo>
                        <a:pt x="82" y="232"/>
                      </a:lnTo>
                      <a:lnTo>
                        <a:pt x="82" y="232"/>
                      </a:lnTo>
                      <a:lnTo>
                        <a:pt x="82" y="218"/>
                      </a:lnTo>
                      <a:lnTo>
                        <a:pt x="84" y="212"/>
                      </a:lnTo>
                      <a:lnTo>
                        <a:pt x="84" y="212"/>
                      </a:lnTo>
                      <a:lnTo>
                        <a:pt x="86" y="218"/>
                      </a:lnTo>
                      <a:lnTo>
                        <a:pt x="88" y="232"/>
                      </a:lnTo>
                      <a:lnTo>
                        <a:pt x="88" y="390"/>
                      </a:lnTo>
                      <a:lnTo>
                        <a:pt x="88" y="390"/>
                      </a:lnTo>
                      <a:lnTo>
                        <a:pt x="88" y="396"/>
                      </a:lnTo>
                      <a:lnTo>
                        <a:pt x="94" y="404"/>
                      </a:lnTo>
                      <a:lnTo>
                        <a:pt x="100" y="408"/>
                      </a:lnTo>
                      <a:lnTo>
                        <a:pt x="108" y="410"/>
                      </a:lnTo>
                      <a:lnTo>
                        <a:pt x="110" y="410"/>
                      </a:lnTo>
                      <a:lnTo>
                        <a:pt x="110" y="410"/>
                      </a:lnTo>
                      <a:lnTo>
                        <a:pt x="118" y="408"/>
                      </a:lnTo>
                      <a:lnTo>
                        <a:pt x="124" y="404"/>
                      </a:lnTo>
                      <a:lnTo>
                        <a:pt x="128" y="396"/>
                      </a:lnTo>
                      <a:lnTo>
                        <a:pt x="130" y="390"/>
                      </a:lnTo>
                      <a:lnTo>
                        <a:pt x="130" y="208"/>
                      </a:lnTo>
                      <a:lnTo>
                        <a:pt x="130" y="88"/>
                      </a:lnTo>
                      <a:lnTo>
                        <a:pt x="130" y="88"/>
                      </a:lnTo>
                      <a:lnTo>
                        <a:pt x="130" y="74"/>
                      </a:lnTo>
                      <a:lnTo>
                        <a:pt x="132" y="68"/>
                      </a:lnTo>
                      <a:lnTo>
                        <a:pt x="132" y="68"/>
                      </a:lnTo>
                      <a:lnTo>
                        <a:pt x="134" y="74"/>
                      </a:lnTo>
                      <a:lnTo>
                        <a:pt x="136" y="88"/>
                      </a:lnTo>
                      <a:lnTo>
                        <a:pt x="136" y="188"/>
                      </a:lnTo>
                      <a:lnTo>
                        <a:pt x="136" y="188"/>
                      </a:lnTo>
                      <a:lnTo>
                        <a:pt x="138" y="196"/>
                      </a:lnTo>
                      <a:lnTo>
                        <a:pt x="140" y="202"/>
                      </a:lnTo>
                      <a:lnTo>
                        <a:pt x="146" y="208"/>
                      </a:lnTo>
                      <a:lnTo>
                        <a:pt x="152" y="208"/>
                      </a:lnTo>
                      <a:lnTo>
                        <a:pt x="152" y="208"/>
                      </a:lnTo>
                      <a:lnTo>
                        <a:pt x="158" y="208"/>
                      </a:lnTo>
                      <a:lnTo>
                        <a:pt x="164" y="202"/>
                      </a:lnTo>
                      <a:lnTo>
                        <a:pt x="168" y="196"/>
                      </a:lnTo>
                      <a:lnTo>
                        <a:pt x="170" y="188"/>
                      </a:lnTo>
                      <a:lnTo>
                        <a:pt x="170" y="76"/>
                      </a:lnTo>
                      <a:lnTo>
                        <a:pt x="170" y="76"/>
                      </a:lnTo>
                      <a:lnTo>
                        <a:pt x="168" y="66"/>
                      </a:lnTo>
                      <a:lnTo>
                        <a:pt x="166" y="54"/>
                      </a:lnTo>
                      <a:lnTo>
                        <a:pt x="162" y="44"/>
                      </a:lnTo>
                      <a:lnTo>
                        <a:pt x="158" y="34"/>
                      </a:lnTo>
                      <a:lnTo>
                        <a:pt x="152" y="26"/>
                      </a:lnTo>
                      <a:lnTo>
                        <a:pt x="146" y="18"/>
                      </a:lnTo>
                      <a:lnTo>
                        <a:pt x="138" y="10"/>
                      </a:lnTo>
                      <a:lnTo>
                        <a:pt x="128" y="4"/>
                      </a:lnTo>
                      <a:lnTo>
                        <a:pt x="128" y="4"/>
                      </a:lnTo>
                      <a:lnTo>
                        <a:pt x="120" y="2"/>
                      </a:lnTo>
                      <a:lnTo>
                        <a:pt x="112" y="0"/>
                      </a:lnTo>
                      <a:lnTo>
                        <a:pt x="104" y="0"/>
                      </a:lnTo>
                      <a:lnTo>
                        <a:pt x="98" y="2"/>
                      </a:lnTo>
                      <a:lnTo>
                        <a:pt x="98" y="2"/>
                      </a:lnTo>
                      <a:close/>
                    </a:path>
                  </a:pathLst>
                </a:custGeom>
                <a:solidFill>
                  <a:srgbClr val="0085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32025BE-26D5-4029-8BC1-C8F564BF8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5681" y="1896905"/>
              <a:ext cx="195089" cy="47552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CC3B450-E0EE-400E-BC38-6DF7466E1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4852581" y="1784504"/>
              <a:ext cx="110131" cy="117473"/>
            </a:xfrm>
            <a:prstGeom prst="rect">
              <a:avLst/>
            </a:prstGeom>
          </p:spPr>
        </p:pic>
      </p:grp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ACCD4BBC-E076-4CCE-BC36-8054D3FA5B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701"/>
            <a:ext cx="12192000" cy="125797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737981" y="5029704"/>
            <a:ext cx="5452262" cy="938161"/>
            <a:chOff x="737981" y="5029704"/>
            <a:chExt cx="5452262" cy="93816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737981" y="5029704"/>
              <a:ext cx="5452262" cy="905224"/>
              <a:chOff x="-4869562" y="3526102"/>
              <a:chExt cx="5452262" cy="905224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-4869562" y="3568426"/>
                <a:ext cx="2889092" cy="862900"/>
                <a:chOff x="-4869562" y="3568426"/>
                <a:chExt cx="2889092" cy="862900"/>
              </a:xfrm>
            </p:grpSpPr>
            <p:sp>
              <p:nvSpPr>
                <p:cNvPr id="385" name="Прямоугольник 384"/>
                <p:cNvSpPr/>
                <p:nvPr/>
              </p:nvSpPr>
              <p:spPr>
                <a:xfrm>
                  <a:off x="-4720361" y="3909088"/>
                  <a:ext cx="2645393" cy="47742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4500"/>
                  <a:endParaRPr lang="ru-RU" sz="1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" name="Стрелка вправо 385"/>
                <p:cNvSpPr/>
                <p:nvPr/>
              </p:nvSpPr>
              <p:spPr>
                <a:xfrm>
                  <a:off x="-2755719" y="3994141"/>
                  <a:ext cx="320595" cy="298783"/>
                </a:xfrm>
                <a:prstGeom prst="rightArrow">
                  <a:avLst>
                    <a:gd name="adj1" fmla="val 64408"/>
                    <a:gd name="adj2" fmla="val 50000"/>
                  </a:avLst>
                </a:prstGeom>
                <a:gradFill flip="none" rotWithShape="1">
                  <a:gsLst>
                    <a:gs pos="100000">
                      <a:srgbClr val="00854F"/>
                    </a:gs>
                    <a:gs pos="0">
                      <a:srgbClr val="00854F">
                        <a:alpha val="50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88" name="Oval 3">
                  <a:extLst>
                    <a:ext uri="{FF2B5EF4-FFF2-40B4-BE49-F238E27FC236}">
                      <a16:creationId xmlns:a16="http://schemas.microsoft.com/office/drawing/2014/main" id="{DA55C1B9-7DD9-4A28-9A0F-4C0C111CEFCB}"/>
                    </a:ext>
                  </a:extLst>
                </p:cNvPr>
                <p:cNvSpPr/>
                <p:nvPr/>
              </p:nvSpPr>
              <p:spPr>
                <a:xfrm>
                  <a:off x="-4869562" y="3999913"/>
                  <a:ext cx="624912" cy="293288"/>
                </a:xfrm>
                <a:prstGeom prst="rect">
                  <a:avLst/>
                </a:prstGeom>
                <a:solidFill>
                  <a:srgbClr val="0086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b="1" dirty="0" smtClean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2024</a:t>
                  </a:r>
                  <a:endParaRPr lang="en-US" sz="1400" b="1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20" name="Группа 19"/>
                <p:cNvGrpSpPr/>
                <p:nvPr/>
              </p:nvGrpSpPr>
              <p:grpSpPr>
                <a:xfrm>
                  <a:off x="-4190351" y="3855739"/>
                  <a:ext cx="1402412" cy="575587"/>
                  <a:chOff x="-1307932" y="4786115"/>
                  <a:chExt cx="1402412" cy="575587"/>
                </a:xfrm>
              </p:grpSpPr>
              <p:grpSp>
                <p:nvGrpSpPr>
                  <p:cNvPr id="364" name="Группа 363"/>
                  <p:cNvGrpSpPr/>
                  <p:nvPr/>
                </p:nvGrpSpPr>
                <p:grpSpPr>
                  <a:xfrm>
                    <a:off x="-1307932" y="4786115"/>
                    <a:ext cx="196464" cy="573209"/>
                    <a:chOff x="-943250" y="4632625"/>
                    <a:chExt cx="123388" cy="360000"/>
                  </a:xfrm>
                  <a:solidFill>
                    <a:srgbClr val="00854F"/>
                  </a:solidFill>
                </p:grpSpPr>
                <p:sp>
                  <p:nvSpPr>
                    <p:cNvPr id="377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-912766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8" y="18"/>
                        </a:cxn>
                        <a:cxn ang="0">
                          <a:pos x="4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4" y="58"/>
                        </a:cxn>
                        <a:cxn ang="0">
                          <a:pos x="8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8" y="66"/>
                        </a:cxn>
                        <a:cxn ang="0">
                          <a:pos x="80" y="58"/>
                        </a:cxn>
                        <a:cxn ang="0">
                          <a:pos x="84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4" y="34"/>
                        </a:cxn>
                        <a:cxn ang="0">
                          <a:pos x="80" y="26"/>
                        </a:cxn>
                        <a:cxn ang="0">
                          <a:pos x="78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8" y="18"/>
                          </a:lnTo>
                          <a:lnTo>
                            <a:pt x="4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4" y="58"/>
                          </a:lnTo>
                          <a:lnTo>
                            <a:pt x="8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8" y="66"/>
                          </a:lnTo>
                          <a:lnTo>
                            <a:pt x="80" y="58"/>
                          </a:lnTo>
                          <a:lnTo>
                            <a:pt x="84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4" y="34"/>
                          </a:lnTo>
                          <a:lnTo>
                            <a:pt x="80" y="26"/>
                          </a:lnTo>
                          <a:lnTo>
                            <a:pt x="78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78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-943250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2"/>
                        </a:cxn>
                        <a:cxn ang="0">
                          <a:pos x="84" y="4"/>
                        </a:cxn>
                        <a:cxn ang="0">
                          <a:pos x="70" y="2"/>
                        </a:cxn>
                        <a:cxn ang="0">
                          <a:pos x="56" y="0"/>
                        </a:cxn>
                        <a:cxn ang="0">
                          <a:pos x="40" y="4"/>
                        </a:cxn>
                        <a:cxn ang="0">
                          <a:pos x="32" y="10"/>
                        </a:cxn>
                        <a:cxn ang="0">
                          <a:pos x="16" y="26"/>
                        </a:cxn>
                        <a:cxn ang="0">
                          <a:pos x="6" y="44"/>
                        </a:cxn>
                        <a:cxn ang="0">
                          <a:pos x="0" y="66"/>
                        </a:cxn>
                        <a:cxn ang="0">
                          <a:pos x="0" y="188"/>
                        </a:cxn>
                        <a:cxn ang="0">
                          <a:pos x="0" y="196"/>
                        </a:cxn>
                        <a:cxn ang="0">
                          <a:pos x="10" y="208"/>
                        </a:cxn>
                        <a:cxn ang="0">
                          <a:pos x="16" y="208"/>
                        </a:cxn>
                        <a:cxn ang="0">
                          <a:pos x="28" y="202"/>
                        </a:cxn>
                        <a:cxn ang="0">
                          <a:pos x="32" y="188"/>
                        </a:cxn>
                        <a:cxn ang="0">
                          <a:pos x="32" y="88"/>
                        </a:cxn>
                        <a:cxn ang="0">
                          <a:pos x="36" y="68"/>
                        </a:cxn>
                        <a:cxn ang="0">
                          <a:pos x="38" y="74"/>
                        </a:cxn>
                        <a:cxn ang="0">
                          <a:pos x="38" y="208"/>
                        </a:cxn>
                        <a:cxn ang="0">
                          <a:pos x="38" y="390"/>
                        </a:cxn>
                        <a:cxn ang="0">
                          <a:pos x="44" y="404"/>
                        </a:cxn>
                        <a:cxn ang="0">
                          <a:pos x="58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4" y="212"/>
                        </a:cxn>
                        <a:cxn ang="0">
                          <a:pos x="86" y="218"/>
                        </a:cxn>
                        <a:cxn ang="0">
                          <a:pos x="88" y="390"/>
                        </a:cxn>
                        <a:cxn ang="0">
                          <a:pos x="88" y="396"/>
                        </a:cxn>
                        <a:cxn ang="0">
                          <a:pos x="100" y="408"/>
                        </a:cxn>
                        <a:cxn ang="0">
                          <a:pos x="110" y="410"/>
                        </a:cxn>
                        <a:cxn ang="0">
                          <a:pos x="118" y="408"/>
                        </a:cxn>
                        <a:cxn ang="0">
                          <a:pos x="128" y="396"/>
                        </a:cxn>
                        <a:cxn ang="0">
                          <a:pos x="130" y="208"/>
                        </a:cxn>
                        <a:cxn ang="0">
                          <a:pos x="130" y="88"/>
                        </a:cxn>
                        <a:cxn ang="0">
                          <a:pos x="132" y="68"/>
                        </a:cxn>
                        <a:cxn ang="0">
                          <a:pos x="134" y="74"/>
                        </a:cxn>
                        <a:cxn ang="0">
                          <a:pos x="136" y="188"/>
                        </a:cxn>
                        <a:cxn ang="0">
                          <a:pos x="138" y="196"/>
                        </a:cxn>
                        <a:cxn ang="0">
                          <a:pos x="146" y="208"/>
                        </a:cxn>
                        <a:cxn ang="0">
                          <a:pos x="152" y="208"/>
                        </a:cxn>
                        <a:cxn ang="0">
                          <a:pos x="164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6" y="54"/>
                        </a:cxn>
                        <a:cxn ang="0">
                          <a:pos x="158" y="34"/>
                        </a:cxn>
                        <a:cxn ang="0">
                          <a:pos x="146" y="18"/>
                        </a:cxn>
                        <a:cxn ang="0">
                          <a:pos x="128" y="4"/>
                        </a:cxn>
                        <a:cxn ang="0">
                          <a:pos x="120" y="2"/>
                        </a:cxn>
                        <a:cxn ang="0">
                          <a:pos x="104" y="0"/>
                        </a:cxn>
                        <a:cxn ang="0">
                          <a:pos x="98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98" y="2"/>
                          </a:moveTo>
                          <a:lnTo>
                            <a:pt x="98" y="2"/>
                          </a:lnTo>
                          <a:lnTo>
                            <a:pt x="84" y="4"/>
                          </a:lnTo>
                          <a:lnTo>
                            <a:pt x="84" y="4"/>
                          </a:lnTo>
                          <a:lnTo>
                            <a:pt x="70" y="2"/>
                          </a:lnTo>
                          <a:lnTo>
                            <a:pt x="70" y="2"/>
                          </a:lnTo>
                          <a:lnTo>
                            <a:pt x="64" y="0"/>
                          </a:lnTo>
                          <a:lnTo>
                            <a:pt x="56" y="0"/>
                          </a:lnTo>
                          <a:lnTo>
                            <a:pt x="48" y="2"/>
                          </a:lnTo>
                          <a:lnTo>
                            <a:pt x="40" y="4"/>
                          </a:lnTo>
                          <a:lnTo>
                            <a:pt x="40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6" y="26"/>
                          </a:lnTo>
                          <a:lnTo>
                            <a:pt x="10" y="34"/>
                          </a:lnTo>
                          <a:lnTo>
                            <a:pt x="6" y="44"/>
                          </a:lnTo>
                          <a:lnTo>
                            <a:pt x="2" y="54"/>
                          </a:lnTo>
                          <a:lnTo>
                            <a:pt x="0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4" y="202"/>
                          </a:lnTo>
                          <a:lnTo>
                            <a:pt x="10" y="208"/>
                          </a:lnTo>
                          <a:lnTo>
                            <a:pt x="16" y="208"/>
                          </a:lnTo>
                          <a:lnTo>
                            <a:pt x="16" y="208"/>
                          </a:lnTo>
                          <a:lnTo>
                            <a:pt x="22" y="208"/>
                          </a:lnTo>
                          <a:lnTo>
                            <a:pt x="28" y="202"/>
                          </a:lnTo>
                          <a:lnTo>
                            <a:pt x="32" y="196"/>
                          </a:lnTo>
                          <a:lnTo>
                            <a:pt x="32" y="188"/>
                          </a:lnTo>
                          <a:lnTo>
                            <a:pt x="32" y="88"/>
                          </a:lnTo>
                          <a:lnTo>
                            <a:pt x="32" y="88"/>
                          </a:lnTo>
                          <a:lnTo>
                            <a:pt x="34" y="74"/>
                          </a:lnTo>
                          <a:lnTo>
                            <a:pt x="36" y="68"/>
                          </a:lnTo>
                          <a:lnTo>
                            <a:pt x="36" y="68"/>
                          </a:lnTo>
                          <a:lnTo>
                            <a:pt x="38" y="74"/>
                          </a:lnTo>
                          <a:lnTo>
                            <a:pt x="38" y="88"/>
                          </a:lnTo>
                          <a:lnTo>
                            <a:pt x="38" y="208"/>
                          </a:lnTo>
                          <a:lnTo>
                            <a:pt x="38" y="390"/>
                          </a:lnTo>
                          <a:lnTo>
                            <a:pt x="38" y="390"/>
                          </a:lnTo>
                          <a:lnTo>
                            <a:pt x="40" y="396"/>
                          </a:lnTo>
                          <a:lnTo>
                            <a:pt x="44" y="404"/>
                          </a:lnTo>
                          <a:lnTo>
                            <a:pt x="50" y="408"/>
                          </a:lnTo>
                          <a:lnTo>
                            <a:pt x="58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68" y="408"/>
                          </a:lnTo>
                          <a:lnTo>
                            <a:pt x="76" y="404"/>
                          </a:lnTo>
                          <a:lnTo>
                            <a:pt x="80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2" y="218"/>
                          </a:lnTo>
                          <a:lnTo>
                            <a:pt x="84" y="212"/>
                          </a:lnTo>
                          <a:lnTo>
                            <a:pt x="84" y="212"/>
                          </a:lnTo>
                          <a:lnTo>
                            <a:pt x="86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88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0" y="410"/>
                          </a:lnTo>
                          <a:lnTo>
                            <a:pt x="110" y="410"/>
                          </a:lnTo>
                          <a:lnTo>
                            <a:pt x="118" y="408"/>
                          </a:lnTo>
                          <a:lnTo>
                            <a:pt x="124" y="404"/>
                          </a:lnTo>
                          <a:lnTo>
                            <a:pt x="128" y="396"/>
                          </a:lnTo>
                          <a:lnTo>
                            <a:pt x="130" y="390"/>
                          </a:lnTo>
                          <a:lnTo>
                            <a:pt x="130" y="208"/>
                          </a:lnTo>
                          <a:lnTo>
                            <a:pt x="130" y="88"/>
                          </a:lnTo>
                          <a:lnTo>
                            <a:pt x="130" y="88"/>
                          </a:lnTo>
                          <a:lnTo>
                            <a:pt x="130" y="74"/>
                          </a:lnTo>
                          <a:lnTo>
                            <a:pt x="132" y="68"/>
                          </a:lnTo>
                          <a:lnTo>
                            <a:pt x="132" y="68"/>
                          </a:lnTo>
                          <a:lnTo>
                            <a:pt x="134" y="74"/>
                          </a:lnTo>
                          <a:lnTo>
                            <a:pt x="136" y="88"/>
                          </a:lnTo>
                          <a:lnTo>
                            <a:pt x="136" y="188"/>
                          </a:lnTo>
                          <a:lnTo>
                            <a:pt x="136" y="188"/>
                          </a:lnTo>
                          <a:lnTo>
                            <a:pt x="138" y="196"/>
                          </a:lnTo>
                          <a:lnTo>
                            <a:pt x="140" y="202"/>
                          </a:lnTo>
                          <a:lnTo>
                            <a:pt x="146" y="208"/>
                          </a:lnTo>
                          <a:lnTo>
                            <a:pt x="152" y="208"/>
                          </a:lnTo>
                          <a:lnTo>
                            <a:pt x="152" y="208"/>
                          </a:lnTo>
                          <a:lnTo>
                            <a:pt x="158" y="208"/>
                          </a:lnTo>
                          <a:lnTo>
                            <a:pt x="164" y="202"/>
                          </a:lnTo>
                          <a:lnTo>
                            <a:pt x="168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68" y="66"/>
                          </a:lnTo>
                          <a:lnTo>
                            <a:pt x="166" y="54"/>
                          </a:lnTo>
                          <a:lnTo>
                            <a:pt x="162" y="44"/>
                          </a:lnTo>
                          <a:lnTo>
                            <a:pt x="158" y="34"/>
                          </a:lnTo>
                          <a:lnTo>
                            <a:pt x="152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28" y="4"/>
                          </a:lnTo>
                          <a:lnTo>
                            <a:pt x="128" y="4"/>
                          </a:lnTo>
                          <a:lnTo>
                            <a:pt x="120" y="2"/>
                          </a:lnTo>
                          <a:lnTo>
                            <a:pt x="112" y="0"/>
                          </a:lnTo>
                          <a:lnTo>
                            <a:pt x="104" y="0"/>
                          </a:lnTo>
                          <a:lnTo>
                            <a:pt x="98" y="2"/>
                          </a:lnTo>
                          <a:lnTo>
                            <a:pt x="98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365" name="Группа 364"/>
                  <p:cNvGrpSpPr/>
                  <p:nvPr/>
                </p:nvGrpSpPr>
                <p:grpSpPr>
                  <a:xfrm>
                    <a:off x="-1071154" y="4786115"/>
                    <a:ext cx="196464" cy="573209"/>
                    <a:chOff x="-809702" y="4632625"/>
                    <a:chExt cx="123388" cy="360000"/>
                  </a:xfrm>
                  <a:solidFill>
                    <a:srgbClr val="00854F"/>
                  </a:solidFill>
                </p:grpSpPr>
                <p:sp>
                  <p:nvSpPr>
                    <p:cNvPr id="375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-777766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6" y="18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2" y="58"/>
                        </a:cxn>
                        <a:cxn ang="0">
                          <a:pos x="6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6" y="66"/>
                        </a:cxn>
                        <a:cxn ang="0">
                          <a:pos x="80" y="58"/>
                        </a:cxn>
                        <a:cxn ang="0">
                          <a:pos x="82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2" y="34"/>
                        </a:cxn>
                        <a:cxn ang="0">
                          <a:pos x="80" y="26"/>
                        </a:cxn>
                        <a:cxn ang="0">
                          <a:pos x="76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lnTo>
                            <a:pt x="2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2" y="58"/>
                          </a:lnTo>
                          <a:lnTo>
                            <a:pt x="6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6" y="66"/>
                          </a:lnTo>
                          <a:lnTo>
                            <a:pt x="80" y="58"/>
                          </a:lnTo>
                          <a:lnTo>
                            <a:pt x="82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2" y="34"/>
                          </a:lnTo>
                          <a:lnTo>
                            <a:pt x="80" y="26"/>
                          </a:lnTo>
                          <a:lnTo>
                            <a:pt x="76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76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-809702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100" y="2"/>
                        </a:cxn>
                        <a:cxn ang="0">
                          <a:pos x="86" y="4"/>
                        </a:cxn>
                        <a:cxn ang="0">
                          <a:pos x="72" y="2"/>
                        </a:cxn>
                        <a:cxn ang="0">
                          <a:pos x="58" y="0"/>
                        </a:cxn>
                        <a:cxn ang="0">
                          <a:pos x="42" y="4"/>
                        </a:cxn>
                        <a:cxn ang="0">
                          <a:pos x="32" y="10"/>
                        </a:cxn>
                        <a:cxn ang="0">
                          <a:pos x="18" y="26"/>
                        </a:cxn>
                        <a:cxn ang="0">
                          <a:pos x="8" y="44"/>
                        </a:cxn>
                        <a:cxn ang="0">
                          <a:pos x="2" y="66"/>
                        </a:cxn>
                        <a:cxn ang="0">
                          <a:pos x="0" y="188"/>
                        </a:cxn>
                        <a:cxn ang="0">
                          <a:pos x="2" y="196"/>
                        </a:cxn>
                        <a:cxn ang="0">
                          <a:pos x="10" y="208"/>
                        </a:cxn>
                        <a:cxn ang="0">
                          <a:pos x="18" y="208"/>
                        </a:cxn>
                        <a:cxn ang="0">
                          <a:pos x="30" y="202"/>
                        </a:cxn>
                        <a:cxn ang="0">
                          <a:pos x="34" y="188"/>
                        </a:cxn>
                        <a:cxn ang="0">
                          <a:pos x="34" y="88"/>
                        </a:cxn>
                        <a:cxn ang="0">
                          <a:pos x="38" y="68"/>
                        </a:cxn>
                        <a:cxn ang="0">
                          <a:pos x="40" y="74"/>
                        </a:cxn>
                        <a:cxn ang="0">
                          <a:pos x="40" y="208"/>
                        </a:cxn>
                        <a:cxn ang="0">
                          <a:pos x="40" y="390"/>
                        </a:cxn>
                        <a:cxn ang="0">
                          <a:pos x="46" y="404"/>
                        </a:cxn>
                        <a:cxn ang="0">
                          <a:pos x="60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6" y="212"/>
                        </a:cxn>
                        <a:cxn ang="0">
                          <a:pos x="88" y="218"/>
                        </a:cxn>
                        <a:cxn ang="0">
                          <a:pos x="88" y="390"/>
                        </a:cxn>
                        <a:cxn ang="0">
                          <a:pos x="90" y="396"/>
                        </a:cxn>
                        <a:cxn ang="0">
                          <a:pos x="100" y="408"/>
                        </a:cxn>
                        <a:cxn ang="0">
                          <a:pos x="112" y="410"/>
                        </a:cxn>
                        <a:cxn ang="0">
                          <a:pos x="120" y="408"/>
                        </a:cxn>
                        <a:cxn ang="0">
                          <a:pos x="130" y="396"/>
                        </a:cxn>
                        <a:cxn ang="0">
                          <a:pos x="132" y="208"/>
                        </a:cxn>
                        <a:cxn ang="0">
                          <a:pos x="132" y="88"/>
                        </a:cxn>
                        <a:cxn ang="0">
                          <a:pos x="134" y="68"/>
                        </a:cxn>
                        <a:cxn ang="0">
                          <a:pos x="136" y="74"/>
                        </a:cxn>
                        <a:cxn ang="0">
                          <a:pos x="138" y="188"/>
                        </a:cxn>
                        <a:cxn ang="0">
                          <a:pos x="138" y="196"/>
                        </a:cxn>
                        <a:cxn ang="0">
                          <a:pos x="148" y="208"/>
                        </a:cxn>
                        <a:cxn ang="0">
                          <a:pos x="154" y="208"/>
                        </a:cxn>
                        <a:cxn ang="0">
                          <a:pos x="166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8" y="54"/>
                        </a:cxn>
                        <a:cxn ang="0">
                          <a:pos x="160" y="34"/>
                        </a:cxn>
                        <a:cxn ang="0">
                          <a:pos x="146" y="18"/>
                        </a:cxn>
                        <a:cxn ang="0">
                          <a:pos x="130" y="4"/>
                        </a:cxn>
                        <a:cxn ang="0">
                          <a:pos x="122" y="2"/>
                        </a:cxn>
                        <a:cxn ang="0">
                          <a:pos x="106" y="0"/>
                        </a:cxn>
                        <a:cxn ang="0">
                          <a:pos x="100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100" y="2"/>
                          </a:moveTo>
                          <a:lnTo>
                            <a:pt x="100" y="2"/>
                          </a:lnTo>
                          <a:lnTo>
                            <a:pt x="86" y="4"/>
                          </a:lnTo>
                          <a:lnTo>
                            <a:pt x="86" y="4"/>
                          </a:lnTo>
                          <a:lnTo>
                            <a:pt x="72" y="2"/>
                          </a:lnTo>
                          <a:lnTo>
                            <a:pt x="72" y="2"/>
                          </a:lnTo>
                          <a:lnTo>
                            <a:pt x="66" y="0"/>
                          </a:lnTo>
                          <a:lnTo>
                            <a:pt x="58" y="0"/>
                          </a:lnTo>
                          <a:lnTo>
                            <a:pt x="50" y="2"/>
                          </a:lnTo>
                          <a:lnTo>
                            <a:pt x="42" y="4"/>
                          </a:lnTo>
                          <a:lnTo>
                            <a:pt x="42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8" y="26"/>
                          </a:lnTo>
                          <a:lnTo>
                            <a:pt x="12" y="34"/>
                          </a:lnTo>
                          <a:lnTo>
                            <a:pt x="8" y="44"/>
                          </a:lnTo>
                          <a:lnTo>
                            <a:pt x="4" y="54"/>
                          </a:lnTo>
                          <a:lnTo>
                            <a:pt x="2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2" y="196"/>
                          </a:lnTo>
                          <a:lnTo>
                            <a:pt x="6" y="202"/>
                          </a:lnTo>
                          <a:lnTo>
                            <a:pt x="10" y="208"/>
                          </a:lnTo>
                          <a:lnTo>
                            <a:pt x="18" y="208"/>
                          </a:lnTo>
                          <a:lnTo>
                            <a:pt x="18" y="208"/>
                          </a:lnTo>
                          <a:lnTo>
                            <a:pt x="24" y="208"/>
                          </a:lnTo>
                          <a:lnTo>
                            <a:pt x="30" y="202"/>
                          </a:lnTo>
                          <a:lnTo>
                            <a:pt x="32" y="196"/>
                          </a:lnTo>
                          <a:lnTo>
                            <a:pt x="34" y="188"/>
                          </a:lnTo>
                          <a:lnTo>
                            <a:pt x="34" y="88"/>
                          </a:lnTo>
                          <a:lnTo>
                            <a:pt x="34" y="88"/>
                          </a:lnTo>
                          <a:lnTo>
                            <a:pt x="34" y="74"/>
                          </a:lnTo>
                          <a:lnTo>
                            <a:pt x="38" y="68"/>
                          </a:lnTo>
                          <a:lnTo>
                            <a:pt x="38" y="68"/>
                          </a:lnTo>
                          <a:lnTo>
                            <a:pt x="40" y="74"/>
                          </a:lnTo>
                          <a:lnTo>
                            <a:pt x="40" y="88"/>
                          </a:lnTo>
                          <a:lnTo>
                            <a:pt x="40" y="208"/>
                          </a:lnTo>
                          <a:lnTo>
                            <a:pt x="40" y="390"/>
                          </a:lnTo>
                          <a:lnTo>
                            <a:pt x="40" y="390"/>
                          </a:lnTo>
                          <a:lnTo>
                            <a:pt x="42" y="396"/>
                          </a:lnTo>
                          <a:lnTo>
                            <a:pt x="46" y="404"/>
                          </a:lnTo>
                          <a:lnTo>
                            <a:pt x="52" y="408"/>
                          </a:lnTo>
                          <a:lnTo>
                            <a:pt x="60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70" y="408"/>
                          </a:lnTo>
                          <a:lnTo>
                            <a:pt x="76" y="404"/>
                          </a:lnTo>
                          <a:lnTo>
                            <a:pt x="82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4" y="218"/>
                          </a:lnTo>
                          <a:lnTo>
                            <a:pt x="86" y="212"/>
                          </a:lnTo>
                          <a:lnTo>
                            <a:pt x="86" y="212"/>
                          </a:lnTo>
                          <a:lnTo>
                            <a:pt x="88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90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2" y="410"/>
                          </a:lnTo>
                          <a:lnTo>
                            <a:pt x="112" y="410"/>
                          </a:lnTo>
                          <a:lnTo>
                            <a:pt x="120" y="408"/>
                          </a:lnTo>
                          <a:lnTo>
                            <a:pt x="126" y="404"/>
                          </a:lnTo>
                          <a:lnTo>
                            <a:pt x="130" y="396"/>
                          </a:lnTo>
                          <a:lnTo>
                            <a:pt x="132" y="390"/>
                          </a:lnTo>
                          <a:lnTo>
                            <a:pt x="132" y="208"/>
                          </a:lnTo>
                          <a:lnTo>
                            <a:pt x="132" y="88"/>
                          </a:lnTo>
                          <a:lnTo>
                            <a:pt x="132" y="88"/>
                          </a:lnTo>
                          <a:lnTo>
                            <a:pt x="132" y="74"/>
                          </a:lnTo>
                          <a:lnTo>
                            <a:pt x="134" y="68"/>
                          </a:lnTo>
                          <a:lnTo>
                            <a:pt x="134" y="68"/>
                          </a:lnTo>
                          <a:lnTo>
                            <a:pt x="136" y="74"/>
                          </a:lnTo>
                          <a:lnTo>
                            <a:pt x="138" y="88"/>
                          </a:lnTo>
                          <a:lnTo>
                            <a:pt x="138" y="188"/>
                          </a:lnTo>
                          <a:lnTo>
                            <a:pt x="138" y="188"/>
                          </a:lnTo>
                          <a:lnTo>
                            <a:pt x="138" y="196"/>
                          </a:lnTo>
                          <a:lnTo>
                            <a:pt x="142" y="202"/>
                          </a:lnTo>
                          <a:lnTo>
                            <a:pt x="148" y="208"/>
                          </a:lnTo>
                          <a:lnTo>
                            <a:pt x="154" y="208"/>
                          </a:lnTo>
                          <a:lnTo>
                            <a:pt x="154" y="208"/>
                          </a:lnTo>
                          <a:lnTo>
                            <a:pt x="160" y="208"/>
                          </a:lnTo>
                          <a:lnTo>
                            <a:pt x="166" y="202"/>
                          </a:lnTo>
                          <a:lnTo>
                            <a:pt x="170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70" y="66"/>
                          </a:lnTo>
                          <a:lnTo>
                            <a:pt x="168" y="54"/>
                          </a:lnTo>
                          <a:lnTo>
                            <a:pt x="164" y="44"/>
                          </a:lnTo>
                          <a:lnTo>
                            <a:pt x="160" y="34"/>
                          </a:lnTo>
                          <a:lnTo>
                            <a:pt x="154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30" y="4"/>
                          </a:lnTo>
                          <a:lnTo>
                            <a:pt x="130" y="4"/>
                          </a:lnTo>
                          <a:lnTo>
                            <a:pt x="122" y="2"/>
                          </a:lnTo>
                          <a:lnTo>
                            <a:pt x="114" y="0"/>
                          </a:lnTo>
                          <a:lnTo>
                            <a:pt x="106" y="0"/>
                          </a:lnTo>
                          <a:lnTo>
                            <a:pt x="100" y="2"/>
                          </a:lnTo>
                          <a:lnTo>
                            <a:pt x="100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366" name="Группа 365"/>
                  <p:cNvGrpSpPr/>
                  <p:nvPr/>
                </p:nvGrpSpPr>
                <p:grpSpPr>
                  <a:xfrm>
                    <a:off x="-834376" y="4786115"/>
                    <a:ext cx="196464" cy="573209"/>
                    <a:chOff x="-674701" y="4632625"/>
                    <a:chExt cx="123388" cy="360000"/>
                  </a:xfrm>
                  <a:solidFill>
                    <a:srgbClr val="00854F"/>
                  </a:solidFill>
                </p:grpSpPr>
                <p:sp>
                  <p:nvSpPr>
                    <p:cNvPr id="373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-642766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2" y="0"/>
                        </a:cxn>
                        <a:cxn ang="0">
                          <a:pos x="24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6" y="18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2" y="58"/>
                        </a:cxn>
                        <a:cxn ang="0">
                          <a:pos x="6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4" y="80"/>
                        </a:cxn>
                        <a:cxn ang="0">
                          <a:pos x="32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4" y="76"/>
                        </a:cxn>
                        <a:cxn ang="0">
                          <a:pos x="70" y="72"/>
                        </a:cxn>
                        <a:cxn ang="0">
                          <a:pos x="76" y="66"/>
                        </a:cxn>
                        <a:cxn ang="0">
                          <a:pos x="80" y="58"/>
                        </a:cxn>
                        <a:cxn ang="0">
                          <a:pos x="82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2" y="34"/>
                        </a:cxn>
                        <a:cxn ang="0">
                          <a:pos x="80" y="26"/>
                        </a:cxn>
                        <a:cxn ang="0">
                          <a:pos x="76" y="18"/>
                        </a:cxn>
                        <a:cxn ang="0">
                          <a:pos x="70" y="12"/>
                        </a:cxn>
                        <a:cxn ang="0">
                          <a:pos x="64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2" y="0"/>
                          </a:lnTo>
                          <a:lnTo>
                            <a:pt x="24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lnTo>
                            <a:pt x="2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2" y="58"/>
                          </a:lnTo>
                          <a:lnTo>
                            <a:pt x="6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4" y="80"/>
                          </a:lnTo>
                          <a:lnTo>
                            <a:pt x="32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4" y="76"/>
                          </a:lnTo>
                          <a:lnTo>
                            <a:pt x="70" y="72"/>
                          </a:lnTo>
                          <a:lnTo>
                            <a:pt x="76" y="66"/>
                          </a:lnTo>
                          <a:lnTo>
                            <a:pt x="80" y="58"/>
                          </a:lnTo>
                          <a:lnTo>
                            <a:pt x="82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2" y="34"/>
                          </a:lnTo>
                          <a:lnTo>
                            <a:pt x="80" y="26"/>
                          </a:lnTo>
                          <a:lnTo>
                            <a:pt x="76" y="18"/>
                          </a:lnTo>
                          <a:lnTo>
                            <a:pt x="70" y="12"/>
                          </a:lnTo>
                          <a:lnTo>
                            <a:pt x="64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74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-674701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2"/>
                        </a:cxn>
                        <a:cxn ang="0">
                          <a:pos x="86" y="4"/>
                        </a:cxn>
                        <a:cxn ang="0">
                          <a:pos x="72" y="2"/>
                        </a:cxn>
                        <a:cxn ang="0">
                          <a:pos x="56" y="0"/>
                        </a:cxn>
                        <a:cxn ang="0">
                          <a:pos x="40" y="4"/>
                        </a:cxn>
                        <a:cxn ang="0">
                          <a:pos x="32" y="10"/>
                        </a:cxn>
                        <a:cxn ang="0">
                          <a:pos x="18" y="26"/>
                        </a:cxn>
                        <a:cxn ang="0">
                          <a:pos x="6" y="44"/>
                        </a:cxn>
                        <a:cxn ang="0">
                          <a:pos x="2" y="66"/>
                        </a:cxn>
                        <a:cxn ang="0">
                          <a:pos x="0" y="188"/>
                        </a:cxn>
                        <a:cxn ang="0">
                          <a:pos x="2" y="196"/>
                        </a:cxn>
                        <a:cxn ang="0">
                          <a:pos x="10" y="208"/>
                        </a:cxn>
                        <a:cxn ang="0">
                          <a:pos x="16" y="208"/>
                        </a:cxn>
                        <a:cxn ang="0">
                          <a:pos x="28" y="202"/>
                        </a:cxn>
                        <a:cxn ang="0">
                          <a:pos x="34" y="188"/>
                        </a:cxn>
                        <a:cxn ang="0">
                          <a:pos x="34" y="88"/>
                        </a:cxn>
                        <a:cxn ang="0">
                          <a:pos x="36" y="68"/>
                        </a:cxn>
                        <a:cxn ang="0">
                          <a:pos x="38" y="74"/>
                        </a:cxn>
                        <a:cxn ang="0">
                          <a:pos x="40" y="208"/>
                        </a:cxn>
                        <a:cxn ang="0">
                          <a:pos x="40" y="390"/>
                        </a:cxn>
                        <a:cxn ang="0">
                          <a:pos x="46" y="404"/>
                        </a:cxn>
                        <a:cxn ang="0">
                          <a:pos x="60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6" y="212"/>
                        </a:cxn>
                        <a:cxn ang="0">
                          <a:pos x="88" y="218"/>
                        </a:cxn>
                        <a:cxn ang="0">
                          <a:pos x="88" y="390"/>
                        </a:cxn>
                        <a:cxn ang="0">
                          <a:pos x="90" y="396"/>
                        </a:cxn>
                        <a:cxn ang="0">
                          <a:pos x="100" y="408"/>
                        </a:cxn>
                        <a:cxn ang="0">
                          <a:pos x="110" y="410"/>
                        </a:cxn>
                        <a:cxn ang="0">
                          <a:pos x="118" y="408"/>
                        </a:cxn>
                        <a:cxn ang="0">
                          <a:pos x="130" y="396"/>
                        </a:cxn>
                        <a:cxn ang="0">
                          <a:pos x="130" y="208"/>
                        </a:cxn>
                        <a:cxn ang="0">
                          <a:pos x="130" y="88"/>
                        </a:cxn>
                        <a:cxn ang="0">
                          <a:pos x="134" y="68"/>
                        </a:cxn>
                        <a:cxn ang="0">
                          <a:pos x="136" y="74"/>
                        </a:cxn>
                        <a:cxn ang="0">
                          <a:pos x="136" y="188"/>
                        </a:cxn>
                        <a:cxn ang="0">
                          <a:pos x="138" y="196"/>
                        </a:cxn>
                        <a:cxn ang="0">
                          <a:pos x="146" y="208"/>
                        </a:cxn>
                        <a:cxn ang="0">
                          <a:pos x="154" y="208"/>
                        </a:cxn>
                        <a:cxn ang="0">
                          <a:pos x="166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8" y="54"/>
                        </a:cxn>
                        <a:cxn ang="0">
                          <a:pos x="158" y="34"/>
                        </a:cxn>
                        <a:cxn ang="0">
                          <a:pos x="146" y="18"/>
                        </a:cxn>
                        <a:cxn ang="0">
                          <a:pos x="130" y="4"/>
                        </a:cxn>
                        <a:cxn ang="0">
                          <a:pos x="122" y="2"/>
                        </a:cxn>
                        <a:cxn ang="0">
                          <a:pos x="106" y="0"/>
                        </a:cxn>
                        <a:cxn ang="0">
                          <a:pos x="98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98" y="2"/>
                          </a:moveTo>
                          <a:lnTo>
                            <a:pt x="98" y="2"/>
                          </a:lnTo>
                          <a:lnTo>
                            <a:pt x="86" y="4"/>
                          </a:lnTo>
                          <a:lnTo>
                            <a:pt x="86" y="4"/>
                          </a:lnTo>
                          <a:lnTo>
                            <a:pt x="72" y="2"/>
                          </a:lnTo>
                          <a:lnTo>
                            <a:pt x="72" y="2"/>
                          </a:lnTo>
                          <a:lnTo>
                            <a:pt x="64" y="0"/>
                          </a:lnTo>
                          <a:lnTo>
                            <a:pt x="56" y="0"/>
                          </a:lnTo>
                          <a:lnTo>
                            <a:pt x="48" y="2"/>
                          </a:lnTo>
                          <a:lnTo>
                            <a:pt x="40" y="4"/>
                          </a:lnTo>
                          <a:lnTo>
                            <a:pt x="40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8" y="26"/>
                          </a:lnTo>
                          <a:lnTo>
                            <a:pt x="12" y="34"/>
                          </a:lnTo>
                          <a:lnTo>
                            <a:pt x="6" y="44"/>
                          </a:lnTo>
                          <a:lnTo>
                            <a:pt x="4" y="54"/>
                          </a:lnTo>
                          <a:lnTo>
                            <a:pt x="2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2" y="196"/>
                          </a:lnTo>
                          <a:lnTo>
                            <a:pt x="6" y="202"/>
                          </a:lnTo>
                          <a:lnTo>
                            <a:pt x="10" y="208"/>
                          </a:lnTo>
                          <a:lnTo>
                            <a:pt x="16" y="208"/>
                          </a:lnTo>
                          <a:lnTo>
                            <a:pt x="16" y="208"/>
                          </a:lnTo>
                          <a:lnTo>
                            <a:pt x="24" y="208"/>
                          </a:lnTo>
                          <a:lnTo>
                            <a:pt x="28" y="202"/>
                          </a:lnTo>
                          <a:lnTo>
                            <a:pt x="32" y="196"/>
                          </a:lnTo>
                          <a:lnTo>
                            <a:pt x="34" y="188"/>
                          </a:lnTo>
                          <a:lnTo>
                            <a:pt x="34" y="88"/>
                          </a:lnTo>
                          <a:lnTo>
                            <a:pt x="34" y="88"/>
                          </a:lnTo>
                          <a:lnTo>
                            <a:pt x="34" y="74"/>
                          </a:lnTo>
                          <a:lnTo>
                            <a:pt x="36" y="68"/>
                          </a:lnTo>
                          <a:lnTo>
                            <a:pt x="36" y="68"/>
                          </a:lnTo>
                          <a:lnTo>
                            <a:pt x="38" y="74"/>
                          </a:lnTo>
                          <a:lnTo>
                            <a:pt x="40" y="88"/>
                          </a:lnTo>
                          <a:lnTo>
                            <a:pt x="40" y="208"/>
                          </a:lnTo>
                          <a:lnTo>
                            <a:pt x="40" y="390"/>
                          </a:lnTo>
                          <a:lnTo>
                            <a:pt x="40" y="390"/>
                          </a:lnTo>
                          <a:lnTo>
                            <a:pt x="42" y="396"/>
                          </a:lnTo>
                          <a:lnTo>
                            <a:pt x="46" y="404"/>
                          </a:lnTo>
                          <a:lnTo>
                            <a:pt x="52" y="408"/>
                          </a:lnTo>
                          <a:lnTo>
                            <a:pt x="60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70" y="408"/>
                          </a:lnTo>
                          <a:lnTo>
                            <a:pt x="76" y="404"/>
                          </a:lnTo>
                          <a:lnTo>
                            <a:pt x="80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4" y="218"/>
                          </a:lnTo>
                          <a:lnTo>
                            <a:pt x="86" y="212"/>
                          </a:lnTo>
                          <a:lnTo>
                            <a:pt x="86" y="212"/>
                          </a:lnTo>
                          <a:lnTo>
                            <a:pt x="88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90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0" y="410"/>
                          </a:lnTo>
                          <a:lnTo>
                            <a:pt x="110" y="410"/>
                          </a:lnTo>
                          <a:lnTo>
                            <a:pt x="118" y="408"/>
                          </a:lnTo>
                          <a:lnTo>
                            <a:pt x="124" y="404"/>
                          </a:lnTo>
                          <a:lnTo>
                            <a:pt x="130" y="396"/>
                          </a:lnTo>
                          <a:lnTo>
                            <a:pt x="130" y="390"/>
                          </a:lnTo>
                          <a:lnTo>
                            <a:pt x="130" y="208"/>
                          </a:lnTo>
                          <a:lnTo>
                            <a:pt x="130" y="88"/>
                          </a:lnTo>
                          <a:lnTo>
                            <a:pt x="130" y="88"/>
                          </a:lnTo>
                          <a:lnTo>
                            <a:pt x="132" y="74"/>
                          </a:lnTo>
                          <a:lnTo>
                            <a:pt x="134" y="68"/>
                          </a:lnTo>
                          <a:lnTo>
                            <a:pt x="134" y="68"/>
                          </a:lnTo>
                          <a:lnTo>
                            <a:pt x="136" y="74"/>
                          </a:lnTo>
                          <a:lnTo>
                            <a:pt x="136" y="88"/>
                          </a:lnTo>
                          <a:lnTo>
                            <a:pt x="136" y="188"/>
                          </a:lnTo>
                          <a:lnTo>
                            <a:pt x="136" y="188"/>
                          </a:lnTo>
                          <a:lnTo>
                            <a:pt x="138" y="196"/>
                          </a:lnTo>
                          <a:lnTo>
                            <a:pt x="142" y="202"/>
                          </a:lnTo>
                          <a:lnTo>
                            <a:pt x="146" y="208"/>
                          </a:lnTo>
                          <a:lnTo>
                            <a:pt x="154" y="208"/>
                          </a:lnTo>
                          <a:lnTo>
                            <a:pt x="154" y="208"/>
                          </a:lnTo>
                          <a:lnTo>
                            <a:pt x="160" y="208"/>
                          </a:lnTo>
                          <a:lnTo>
                            <a:pt x="166" y="202"/>
                          </a:lnTo>
                          <a:lnTo>
                            <a:pt x="168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70" y="66"/>
                          </a:lnTo>
                          <a:lnTo>
                            <a:pt x="168" y="54"/>
                          </a:lnTo>
                          <a:lnTo>
                            <a:pt x="164" y="44"/>
                          </a:lnTo>
                          <a:lnTo>
                            <a:pt x="158" y="34"/>
                          </a:lnTo>
                          <a:lnTo>
                            <a:pt x="154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30" y="4"/>
                          </a:lnTo>
                          <a:lnTo>
                            <a:pt x="130" y="4"/>
                          </a:lnTo>
                          <a:lnTo>
                            <a:pt x="122" y="2"/>
                          </a:lnTo>
                          <a:lnTo>
                            <a:pt x="114" y="0"/>
                          </a:lnTo>
                          <a:lnTo>
                            <a:pt x="106" y="0"/>
                          </a:lnTo>
                          <a:lnTo>
                            <a:pt x="98" y="2"/>
                          </a:lnTo>
                          <a:lnTo>
                            <a:pt x="98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367" name="Группа 366"/>
                  <p:cNvGrpSpPr/>
                  <p:nvPr/>
                </p:nvGrpSpPr>
                <p:grpSpPr>
                  <a:xfrm>
                    <a:off x="-597598" y="4786115"/>
                    <a:ext cx="196464" cy="573209"/>
                    <a:chOff x="-539701" y="4632625"/>
                    <a:chExt cx="123388" cy="360000"/>
                  </a:xfrm>
                  <a:solidFill>
                    <a:srgbClr val="00854F"/>
                  </a:solidFill>
                </p:grpSpPr>
                <p:sp>
                  <p:nvSpPr>
                    <p:cNvPr id="371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-509217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20" y="8"/>
                        </a:cxn>
                        <a:cxn ang="0">
                          <a:pos x="12" y="12"/>
                        </a:cxn>
                        <a:cxn ang="0">
                          <a:pos x="8" y="18"/>
                        </a:cxn>
                        <a:cxn ang="0">
                          <a:pos x="4" y="26"/>
                        </a:cxn>
                        <a:cxn ang="0">
                          <a:pos x="2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2" y="50"/>
                        </a:cxn>
                        <a:cxn ang="0">
                          <a:pos x="4" y="58"/>
                        </a:cxn>
                        <a:cxn ang="0">
                          <a:pos x="8" y="66"/>
                        </a:cxn>
                        <a:cxn ang="0">
                          <a:pos x="12" y="72"/>
                        </a:cxn>
                        <a:cxn ang="0">
                          <a:pos x="20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2" y="84"/>
                        </a:cxn>
                        <a:cxn ang="0">
                          <a:pos x="60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8" y="66"/>
                        </a:cxn>
                        <a:cxn ang="0">
                          <a:pos x="82" y="58"/>
                        </a:cxn>
                        <a:cxn ang="0">
                          <a:pos x="84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4" y="34"/>
                        </a:cxn>
                        <a:cxn ang="0">
                          <a:pos x="82" y="26"/>
                        </a:cxn>
                        <a:cxn ang="0">
                          <a:pos x="78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60" y="4"/>
                        </a:cxn>
                        <a:cxn ang="0">
                          <a:pos x="52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20" y="8"/>
                          </a:lnTo>
                          <a:lnTo>
                            <a:pt x="12" y="12"/>
                          </a:lnTo>
                          <a:lnTo>
                            <a:pt x="8" y="18"/>
                          </a:lnTo>
                          <a:lnTo>
                            <a:pt x="4" y="26"/>
                          </a:lnTo>
                          <a:lnTo>
                            <a:pt x="2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2" y="50"/>
                          </a:lnTo>
                          <a:lnTo>
                            <a:pt x="4" y="58"/>
                          </a:lnTo>
                          <a:lnTo>
                            <a:pt x="8" y="66"/>
                          </a:lnTo>
                          <a:lnTo>
                            <a:pt x="12" y="72"/>
                          </a:lnTo>
                          <a:lnTo>
                            <a:pt x="20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2" y="84"/>
                          </a:lnTo>
                          <a:lnTo>
                            <a:pt x="60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8" y="66"/>
                          </a:lnTo>
                          <a:lnTo>
                            <a:pt x="82" y="58"/>
                          </a:lnTo>
                          <a:lnTo>
                            <a:pt x="84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4" y="34"/>
                          </a:lnTo>
                          <a:lnTo>
                            <a:pt x="82" y="26"/>
                          </a:lnTo>
                          <a:lnTo>
                            <a:pt x="78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60" y="4"/>
                          </a:lnTo>
                          <a:lnTo>
                            <a:pt x="52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72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-539701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2"/>
                        </a:cxn>
                        <a:cxn ang="0">
                          <a:pos x="84" y="4"/>
                        </a:cxn>
                        <a:cxn ang="0">
                          <a:pos x="70" y="2"/>
                        </a:cxn>
                        <a:cxn ang="0">
                          <a:pos x="56" y="0"/>
                        </a:cxn>
                        <a:cxn ang="0">
                          <a:pos x="40" y="4"/>
                        </a:cxn>
                        <a:cxn ang="0">
                          <a:pos x="32" y="10"/>
                        </a:cxn>
                        <a:cxn ang="0">
                          <a:pos x="16" y="26"/>
                        </a:cxn>
                        <a:cxn ang="0">
                          <a:pos x="6" y="44"/>
                        </a:cxn>
                        <a:cxn ang="0">
                          <a:pos x="0" y="66"/>
                        </a:cxn>
                        <a:cxn ang="0">
                          <a:pos x="0" y="188"/>
                        </a:cxn>
                        <a:cxn ang="0">
                          <a:pos x="2" y="196"/>
                        </a:cxn>
                        <a:cxn ang="0">
                          <a:pos x="10" y="208"/>
                        </a:cxn>
                        <a:cxn ang="0">
                          <a:pos x="16" y="208"/>
                        </a:cxn>
                        <a:cxn ang="0">
                          <a:pos x="28" y="202"/>
                        </a:cxn>
                        <a:cxn ang="0">
                          <a:pos x="34" y="188"/>
                        </a:cxn>
                        <a:cxn ang="0">
                          <a:pos x="34" y="88"/>
                        </a:cxn>
                        <a:cxn ang="0">
                          <a:pos x="36" y="68"/>
                        </a:cxn>
                        <a:cxn ang="0">
                          <a:pos x="38" y="74"/>
                        </a:cxn>
                        <a:cxn ang="0">
                          <a:pos x="40" y="208"/>
                        </a:cxn>
                        <a:cxn ang="0">
                          <a:pos x="40" y="390"/>
                        </a:cxn>
                        <a:cxn ang="0">
                          <a:pos x="44" y="404"/>
                        </a:cxn>
                        <a:cxn ang="0">
                          <a:pos x="60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4" y="212"/>
                        </a:cxn>
                        <a:cxn ang="0">
                          <a:pos x="86" y="218"/>
                        </a:cxn>
                        <a:cxn ang="0">
                          <a:pos x="88" y="390"/>
                        </a:cxn>
                        <a:cxn ang="0">
                          <a:pos x="90" y="396"/>
                        </a:cxn>
                        <a:cxn ang="0">
                          <a:pos x="100" y="408"/>
                        </a:cxn>
                        <a:cxn ang="0">
                          <a:pos x="110" y="410"/>
                        </a:cxn>
                        <a:cxn ang="0">
                          <a:pos x="118" y="408"/>
                        </a:cxn>
                        <a:cxn ang="0">
                          <a:pos x="128" y="396"/>
                        </a:cxn>
                        <a:cxn ang="0">
                          <a:pos x="130" y="208"/>
                        </a:cxn>
                        <a:cxn ang="0">
                          <a:pos x="130" y="88"/>
                        </a:cxn>
                        <a:cxn ang="0">
                          <a:pos x="134" y="68"/>
                        </a:cxn>
                        <a:cxn ang="0">
                          <a:pos x="136" y="74"/>
                        </a:cxn>
                        <a:cxn ang="0">
                          <a:pos x="136" y="188"/>
                        </a:cxn>
                        <a:cxn ang="0">
                          <a:pos x="138" y="196"/>
                        </a:cxn>
                        <a:cxn ang="0">
                          <a:pos x="146" y="208"/>
                        </a:cxn>
                        <a:cxn ang="0">
                          <a:pos x="152" y="208"/>
                        </a:cxn>
                        <a:cxn ang="0">
                          <a:pos x="164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6" y="54"/>
                        </a:cxn>
                        <a:cxn ang="0">
                          <a:pos x="158" y="34"/>
                        </a:cxn>
                        <a:cxn ang="0">
                          <a:pos x="146" y="18"/>
                        </a:cxn>
                        <a:cxn ang="0">
                          <a:pos x="130" y="4"/>
                        </a:cxn>
                        <a:cxn ang="0">
                          <a:pos x="122" y="2"/>
                        </a:cxn>
                        <a:cxn ang="0">
                          <a:pos x="104" y="0"/>
                        </a:cxn>
                        <a:cxn ang="0">
                          <a:pos x="98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98" y="2"/>
                          </a:moveTo>
                          <a:lnTo>
                            <a:pt x="98" y="2"/>
                          </a:lnTo>
                          <a:lnTo>
                            <a:pt x="84" y="4"/>
                          </a:lnTo>
                          <a:lnTo>
                            <a:pt x="84" y="4"/>
                          </a:lnTo>
                          <a:lnTo>
                            <a:pt x="70" y="2"/>
                          </a:lnTo>
                          <a:lnTo>
                            <a:pt x="70" y="2"/>
                          </a:lnTo>
                          <a:lnTo>
                            <a:pt x="64" y="0"/>
                          </a:lnTo>
                          <a:lnTo>
                            <a:pt x="56" y="0"/>
                          </a:lnTo>
                          <a:lnTo>
                            <a:pt x="48" y="2"/>
                          </a:lnTo>
                          <a:lnTo>
                            <a:pt x="40" y="4"/>
                          </a:lnTo>
                          <a:lnTo>
                            <a:pt x="40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6" y="26"/>
                          </a:lnTo>
                          <a:lnTo>
                            <a:pt x="10" y="34"/>
                          </a:lnTo>
                          <a:lnTo>
                            <a:pt x="6" y="44"/>
                          </a:lnTo>
                          <a:lnTo>
                            <a:pt x="2" y="54"/>
                          </a:lnTo>
                          <a:lnTo>
                            <a:pt x="0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2" y="196"/>
                          </a:lnTo>
                          <a:lnTo>
                            <a:pt x="4" y="202"/>
                          </a:lnTo>
                          <a:lnTo>
                            <a:pt x="10" y="208"/>
                          </a:lnTo>
                          <a:lnTo>
                            <a:pt x="16" y="208"/>
                          </a:lnTo>
                          <a:lnTo>
                            <a:pt x="16" y="208"/>
                          </a:lnTo>
                          <a:lnTo>
                            <a:pt x="22" y="208"/>
                          </a:lnTo>
                          <a:lnTo>
                            <a:pt x="28" y="202"/>
                          </a:lnTo>
                          <a:lnTo>
                            <a:pt x="32" y="196"/>
                          </a:lnTo>
                          <a:lnTo>
                            <a:pt x="34" y="188"/>
                          </a:lnTo>
                          <a:lnTo>
                            <a:pt x="34" y="88"/>
                          </a:lnTo>
                          <a:lnTo>
                            <a:pt x="34" y="88"/>
                          </a:lnTo>
                          <a:lnTo>
                            <a:pt x="34" y="74"/>
                          </a:lnTo>
                          <a:lnTo>
                            <a:pt x="36" y="68"/>
                          </a:lnTo>
                          <a:lnTo>
                            <a:pt x="36" y="68"/>
                          </a:lnTo>
                          <a:lnTo>
                            <a:pt x="38" y="74"/>
                          </a:lnTo>
                          <a:lnTo>
                            <a:pt x="40" y="88"/>
                          </a:lnTo>
                          <a:lnTo>
                            <a:pt x="40" y="208"/>
                          </a:lnTo>
                          <a:lnTo>
                            <a:pt x="40" y="390"/>
                          </a:lnTo>
                          <a:lnTo>
                            <a:pt x="40" y="390"/>
                          </a:lnTo>
                          <a:lnTo>
                            <a:pt x="40" y="396"/>
                          </a:lnTo>
                          <a:lnTo>
                            <a:pt x="44" y="404"/>
                          </a:lnTo>
                          <a:lnTo>
                            <a:pt x="52" y="408"/>
                          </a:lnTo>
                          <a:lnTo>
                            <a:pt x="60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70" y="408"/>
                          </a:lnTo>
                          <a:lnTo>
                            <a:pt x="76" y="404"/>
                          </a:lnTo>
                          <a:lnTo>
                            <a:pt x="80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2" y="218"/>
                          </a:lnTo>
                          <a:lnTo>
                            <a:pt x="84" y="212"/>
                          </a:lnTo>
                          <a:lnTo>
                            <a:pt x="84" y="212"/>
                          </a:lnTo>
                          <a:lnTo>
                            <a:pt x="86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90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0" y="410"/>
                          </a:lnTo>
                          <a:lnTo>
                            <a:pt x="110" y="410"/>
                          </a:lnTo>
                          <a:lnTo>
                            <a:pt x="118" y="408"/>
                          </a:lnTo>
                          <a:lnTo>
                            <a:pt x="124" y="404"/>
                          </a:lnTo>
                          <a:lnTo>
                            <a:pt x="128" y="396"/>
                          </a:lnTo>
                          <a:lnTo>
                            <a:pt x="130" y="390"/>
                          </a:lnTo>
                          <a:lnTo>
                            <a:pt x="130" y="208"/>
                          </a:lnTo>
                          <a:lnTo>
                            <a:pt x="130" y="88"/>
                          </a:lnTo>
                          <a:lnTo>
                            <a:pt x="130" y="88"/>
                          </a:lnTo>
                          <a:lnTo>
                            <a:pt x="132" y="74"/>
                          </a:lnTo>
                          <a:lnTo>
                            <a:pt x="134" y="68"/>
                          </a:lnTo>
                          <a:lnTo>
                            <a:pt x="134" y="68"/>
                          </a:lnTo>
                          <a:lnTo>
                            <a:pt x="136" y="74"/>
                          </a:lnTo>
                          <a:lnTo>
                            <a:pt x="136" y="88"/>
                          </a:lnTo>
                          <a:lnTo>
                            <a:pt x="136" y="188"/>
                          </a:lnTo>
                          <a:lnTo>
                            <a:pt x="136" y="188"/>
                          </a:lnTo>
                          <a:lnTo>
                            <a:pt x="138" y="196"/>
                          </a:lnTo>
                          <a:lnTo>
                            <a:pt x="142" y="202"/>
                          </a:lnTo>
                          <a:lnTo>
                            <a:pt x="146" y="208"/>
                          </a:lnTo>
                          <a:lnTo>
                            <a:pt x="152" y="208"/>
                          </a:lnTo>
                          <a:lnTo>
                            <a:pt x="152" y="208"/>
                          </a:lnTo>
                          <a:lnTo>
                            <a:pt x="160" y="208"/>
                          </a:lnTo>
                          <a:lnTo>
                            <a:pt x="164" y="202"/>
                          </a:lnTo>
                          <a:lnTo>
                            <a:pt x="168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68" y="66"/>
                          </a:lnTo>
                          <a:lnTo>
                            <a:pt x="166" y="54"/>
                          </a:lnTo>
                          <a:lnTo>
                            <a:pt x="164" y="44"/>
                          </a:lnTo>
                          <a:lnTo>
                            <a:pt x="158" y="34"/>
                          </a:lnTo>
                          <a:lnTo>
                            <a:pt x="152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30" y="4"/>
                          </a:lnTo>
                          <a:lnTo>
                            <a:pt x="130" y="4"/>
                          </a:lnTo>
                          <a:lnTo>
                            <a:pt x="122" y="2"/>
                          </a:lnTo>
                          <a:lnTo>
                            <a:pt x="112" y="0"/>
                          </a:lnTo>
                          <a:lnTo>
                            <a:pt x="104" y="0"/>
                          </a:lnTo>
                          <a:lnTo>
                            <a:pt x="98" y="2"/>
                          </a:lnTo>
                          <a:lnTo>
                            <a:pt x="98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368" name="Группа 367"/>
                  <p:cNvGrpSpPr/>
                  <p:nvPr/>
                </p:nvGrpSpPr>
                <p:grpSpPr>
                  <a:xfrm>
                    <a:off x="-360820" y="4786115"/>
                    <a:ext cx="196464" cy="573209"/>
                    <a:chOff x="-404702" y="4632625"/>
                    <a:chExt cx="123388" cy="360000"/>
                  </a:xfrm>
                </p:grpSpPr>
                <p:sp>
                  <p:nvSpPr>
                    <p:cNvPr id="369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-374217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8" y="18"/>
                        </a:cxn>
                        <a:cxn ang="0">
                          <a:pos x="4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4" y="58"/>
                        </a:cxn>
                        <a:cxn ang="0">
                          <a:pos x="8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8" y="66"/>
                        </a:cxn>
                        <a:cxn ang="0">
                          <a:pos x="80" y="58"/>
                        </a:cxn>
                        <a:cxn ang="0">
                          <a:pos x="84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4" y="34"/>
                        </a:cxn>
                        <a:cxn ang="0">
                          <a:pos x="80" y="26"/>
                        </a:cxn>
                        <a:cxn ang="0">
                          <a:pos x="78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8" y="18"/>
                          </a:lnTo>
                          <a:lnTo>
                            <a:pt x="4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4" y="58"/>
                          </a:lnTo>
                          <a:lnTo>
                            <a:pt x="8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8" y="66"/>
                          </a:lnTo>
                          <a:lnTo>
                            <a:pt x="80" y="58"/>
                          </a:lnTo>
                          <a:lnTo>
                            <a:pt x="84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4" y="34"/>
                          </a:lnTo>
                          <a:lnTo>
                            <a:pt x="80" y="26"/>
                          </a:lnTo>
                          <a:lnTo>
                            <a:pt x="78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solidFill>
                      <a:srgbClr val="00854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70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-404702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2"/>
                        </a:cxn>
                        <a:cxn ang="0">
                          <a:pos x="84" y="4"/>
                        </a:cxn>
                        <a:cxn ang="0">
                          <a:pos x="70" y="2"/>
                        </a:cxn>
                        <a:cxn ang="0">
                          <a:pos x="56" y="0"/>
                        </a:cxn>
                        <a:cxn ang="0">
                          <a:pos x="40" y="4"/>
                        </a:cxn>
                        <a:cxn ang="0">
                          <a:pos x="32" y="10"/>
                        </a:cxn>
                        <a:cxn ang="0">
                          <a:pos x="16" y="26"/>
                        </a:cxn>
                        <a:cxn ang="0">
                          <a:pos x="6" y="44"/>
                        </a:cxn>
                        <a:cxn ang="0">
                          <a:pos x="0" y="66"/>
                        </a:cxn>
                        <a:cxn ang="0">
                          <a:pos x="0" y="188"/>
                        </a:cxn>
                        <a:cxn ang="0">
                          <a:pos x="0" y="196"/>
                        </a:cxn>
                        <a:cxn ang="0">
                          <a:pos x="10" y="208"/>
                        </a:cxn>
                        <a:cxn ang="0">
                          <a:pos x="16" y="208"/>
                        </a:cxn>
                        <a:cxn ang="0">
                          <a:pos x="28" y="202"/>
                        </a:cxn>
                        <a:cxn ang="0">
                          <a:pos x="32" y="188"/>
                        </a:cxn>
                        <a:cxn ang="0">
                          <a:pos x="32" y="88"/>
                        </a:cxn>
                        <a:cxn ang="0">
                          <a:pos x="36" y="68"/>
                        </a:cxn>
                        <a:cxn ang="0">
                          <a:pos x="38" y="74"/>
                        </a:cxn>
                        <a:cxn ang="0">
                          <a:pos x="38" y="208"/>
                        </a:cxn>
                        <a:cxn ang="0">
                          <a:pos x="38" y="390"/>
                        </a:cxn>
                        <a:cxn ang="0">
                          <a:pos x="44" y="404"/>
                        </a:cxn>
                        <a:cxn ang="0">
                          <a:pos x="58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4" y="212"/>
                        </a:cxn>
                        <a:cxn ang="0">
                          <a:pos x="86" y="218"/>
                        </a:cxn>
                        <a:cxn ang="0">
                          <a:pos x="88" y="390"/>
                        </a:cxn>
                        <a:cxn ang="0">
                          <a:pos x="88" y="396"/>
                        </a:cxn>
                        <a:cxn ang="0">
                          <a:pos x="100" y="408"/>
                        </a:cxn>
                        <a:cxn ang="0">
                          <a:pos x="110" y="410"/>
                        </a:cxn>
                        <a:cxn ang="0">
                          <a:pos x="118" y="408"/>
                        </a:cxn>
                        <a:cxn ang="0">
                          <a:pos x="128" y="396"/>
                        </a:cxn>
                        <a:cxn ang="0">
                          <a:pos x="130" y="208"/>
                        </a:cxn>
                        <a:cxn ang="0">
                          <a:pos x="130" y="88"/>
                        </a:cxn>
                        <a:cxn ang="0">
                          <a:pos x="132" y="68"/>
                        </a:cxn>
                        <a:cxn ang="0">
                          <a:pos x="134" y="74"/>
                        </a:cxn>
                        <a:cxn ang="0">
                          <a:pos x="136" y="188"/>
                        </a:cxn>
                        <a:cxn ang="0">
                          <a:pos x="138" y="196"/>
                        </a:cxn>
                        <a:cxn ang="0">
                          <a:pos x="146" y="208"/>
                        </a:cxn>
                        <a:cxn ang="0">
                          <a:pos x="152" y="208"/>
                        </a:cxn>
                        <a:cxn ang="0">
                          <a:pos x="164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6" y="54"/>
                        </a:cxn>
                        <a:cxn ang="0">
                          <a:pos x="158" y="34"/>
                        </a:cxn>
                        <a:cxn ang="0">
                          <a:pos x="146" y="18"/>
                        </a:cxn>
                        <a:cxn ang="0">
                          <a:pos x="128" y="4"/>
                        </a:cxn>
                        <a:cxn ang="0">
                          <a:pos x="120" y="2"/>
                        </a:cxn>
                        <a:cxn ang="0">
                          <a:pos x="104" y="0"/>
                        </a:cxn>
                        <a:cxn ang="0">
                          <a:pos x="98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98" y="2"/>
                          </a:moveTo>
                          <a:lnTo>
                            <a:pt x="98" y="2"/>
                          </a:lnTo>
                          <a:lnTo>
                            <a:pt x="84" y="4"/>
                          </a:lnTo>
                          <a:lnTo>
                            <a:pt x="84" y="4"/>
                          </a:lnTo>
                          <a:lnTo>
                            <a:pt x="70" y="2"/>
                          </a:lnTo>
                          <a:lnTo>
                            <a:pt x="70" y="2"/>
                          </a:lnTo>
                          <a:lnTo>
                            <a:pt x="64" y="0"/>
                          </a:lnTo>
                          <a:lnTo>
                            <a:pt x="56" y="0"/>
                          </a:lnTo>
                          <a:lnTo>
                            <a:pt x="48" y="2"/>
                          </a:lnTo>
                          <a:lnTo>
                            <a:pt x="40" y="4"/>
                          </a:lnTo>
                          <a:lnTo>
                            <a:pt x="40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6" y="26"/>
                          </a:lnTo>
                          <a:lnTo>
                            <a:pt x="10" y="34"/>
                          </a:lnTo>
                          <a:lnTo>
                            <a:pt x="6" y="44"/>
                          </a:lnTo>
                          <a:lnTo>
                            <a:pt x="2" y="54"/>
                          </a:lnTo>
                          <a:lnTo>
                            <a:pt x="0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4" y="202"/>
                          </a:lnTo>
                          <a:lnTo>
                            <a:pt x="10" y="208"/>
                          </a:lnTo>
                          <a:lnTo>
                            <a:pt x="16" y="208"/>
                          </a:lnTo>
                          <a:lnTo>
                            <a:pt x="16" y="208"/>
                          </a:lnTo>
                          <a:lnTo>
                            <a:pt x="22" y="208"/>
                          </a:lnTo>
                          <a:lnTo>
                            <a:pt x="28" y="202"/>
                          </a:lnTo>
                          <a:lnTo>
                            <a:pt x="32" y="196"/>
                          </a:lnTo>
                          <a:lnTo>
                            <a:pt x="32" y="188"/>
                          </a:lnTo>
                          <a:lnTo>
                            <a:pt x="32" y="88"/>
                          </a:lnTo>
                          <a:lnTo>
                            <a:pt x="32" y="88"/>
                          </a:lnTo>
                          <a:lnTo>
                            <a:pt x="34" y="74"/>
                          </a:lnTo>
                          <a:lnTo>
                            <a:pt x="36" y="68"/>
                          </a:lnTo>
                          <a:lnTo>
                            <a:pt x="36" y="68"/>
                          </a:lnTo>
                          <a:lnTo>
                            <a:pt x="38" y="74"/>
                          </a:lnTo>
                          <a:lnTo>
                            <a:pt x="38" y="88"/>
                          </a:lnTo>
                          <a:lnTo>
                            <a:pt x="38" y="208"/>
                          </a:lnTo>
                          <a:lnTo>
                            <a:pt x="38" y="390"/>
                          </a:lnTo>
                          <a:lnTo>
                            <a:pt x="38" y="390"/>
                          </a:lnTo>
                          <a:lnTo>
                            <a:pt x="40" y="396"/>
                          </a:lnTo>
                          <a:lnTo>
                            <a:pt x="44" y="404"/>
                          </a:lnTo>
                          <a:lnTo>
                            <a:pt x="50" y="408"/>
                          </a:lnTo>
                          <a:lnTo>
                            <a:pt x="58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68" y="408"/>
                          </a:lnTo>
                          <a:lnTo>
                            <a:pt x="76" y="404"/>
                          </a:lnTo>
                          <a:lnTo>
                            <a:pt x="80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2" y="218"/>
                          </a:lnTo>
                          <a:lnTo>
                            <a:pt x="84" y="212"/>
                          </a:lnTo>
                          <a:lnTo>
                            <a:pt x="84" y="212"/>
                          </a:lnTo>
                          <a:lnTo>
                            <a:pt x="86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88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0" y="410"/>
                          </a:lnTo>
                          <a:lnTo>
                            <a:pt x="110" y="410"/>
                          </a:lnTo>
                          <a:lnTo>
                            <a:pt x="118" y="408"/>
                          </a:lnTo>
                          <a:lnTo>
                            <a:pt x="124" y="404"/>
                          </a:lnTo>
                          <a:lnTo>
                            <a:pt x="128" y="396"/>
                          </a:lnTo>
                          <a:lnTo>
                            <a:pt x="130" y="390"/>
                          </a:lnTo>
                          <a:lnTo>
                            <a:pt x="130" y="208"/>
                          </a:lnTo>
                          <a:lnTo>
                            <a:pt x="130" y="88"/>
                          </a:lnTo>
                          <a:lnTo>
                            <a:pt x="130" y="88"/>
                          </a:lnTo>
                          <a:lnTo>
                            <a:pt x="130" y="74"/>
                          </a:lnTo>
                          <a:lnTo>
                            <a:pt x="132" y="68"/>
                          </a:lnTo>
                          <a:lnTo>
                            <a:pt x="132" y="68"/>
                          </a:lnTo>
                          <a:lnTo>
                            <a:pt x="134" y="74"/>
                          </a:lnTo>
                          <a:lnTo>
                            <a:pt x="136" y="88"/>
                          </a:lnTo>
                          <a:lnTo>
                            <a:pt x="136" y="188"/>
                          </a:lnTo>
                          <a:lnTo>
                            <a:pt x="136" y="188"/>
                          </a:lnTo>
                          <a:lnTo>
                            <a:pt x="138" y="196"/>
                          </a:lnTo>
                          <a:lnTo>
                            <a:pt x="140" y="202"/>
                          </a:lnTo>
                          <a:lnTo>
                            <a:pt x="146" y="208"/>
                          </a:lnTo>
                          <a:lnTo>
                            <a:pt x="152" y="208"/>
                          </a:lnTo>
                          <a:lnTo>
                            <a:pt x="152" y="208"/>
                          </a:lnTo>
                          <a:lnTo>
                            <a:pt x="158" y="208"/>
                          </a:lnTo>
                          <a:lnTo>
                            <a:pt x="164" y="202"/>
                          </a:lnTo>
                          <a:lnTo>
                            <a:pt x="168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68" y="66"/>
                          </a:lnTo>
                          <a:lnTo>
                            <a:pt x="166" y="54"/>
                          </a:lnTo>
                          <a:lnTo>
                            <a:pt x="162" y="44"/>
                          </a:lnTo>
                          <a:lnTo>
                            <a:pt x="158" y="34"/>
                          </a:lnTo>
                          <a:lnTo>
                            <a:pt x="152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28" y="4"/>
                          </a:lnTo>
                          <a:lnTo>
                            <a:pt x="128" y="4"/>
                          </a:lnTo>
                          <a:lnTo>
                            <a:pt x="120" y="2"/>
                          </a:lnTo>
                          <a:lnTo>
                            <a:pt x="112" y="0"/>
                          </a:lnTo>
                          <a:lnTo>
                            <a:pt x="104" y="0"/>
                          </a:lnTo>
                          <a:lnTo>
                            <a:pt x="98" y="2"/>
                          </a:lnTo>
                          <a:lnTo>
                            <a:pt x="98" y="2"/>
                          </a:lnTo>
                          <a:close/>
                        </a:path>
                      </a:pathLst>
                    </a:custGeom>
                    <a:solidFill>
                      <a:srgbClr val="00854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379" name="Группа 378"/>
                  <p:cNvGrpSpPr/>
                  <p:nvPr/>
                </p:nvGrpSpPr>
                <p:grpSpPr>
                  <a:xfrm>
                    <a:off x="-124045" y="4788493"/>
                    <a:ext cx="218525" cy="573209"/>
                    <a:chOff x="-809702" y="4632625"/>
                    <a:chExt cx="137243" cy="360000"/>
                  </a:xfrm>
                  <a:solidFill>
                    <a:srgbClr val="00854F"/>
                  </a:solidFill>
                </p:grpSpPr>
                <p:sp>
                  <p:nvSpPr>
                    <p:cNvPr id="380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-777766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6" y="18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2" y="58"/>
                        </a:cxn>
                        <a:cxn ang="0">
                          <a:pos x="6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6" y="66"/>
                        </a:cxn>
                        <a:cxn ang="0">
                          <a:pos x="80" y="58"/>
                        </a:cxn>
                        <a:cxn ang="0">
                          <a:pos x="82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2" y="34"/>
                        </a:cxn>
                        <a:cxn ang="0">
                          <a:pos x="80" y="26"/>
                        </a:cxn>
                        <a:cxn ang="0">
                          <a:pos x="76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lnTo>
                            <a:pt x="2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2" y="58"/>
                          </a:lnTo>
                          <a:lnTo>
                            <a:pt x="6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6" y="66"/>
                          </a:lnTo>
                          <a:lnTo>
                            <a:pt x="80" y="58"/>
                          </a:lnTo>
                          <a:lnTo>
                            <a:pt x="82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2" y="34"/>
                          </a:lnTo>
                          <a:lnTo>
                            <a:pt x="80" y="26"/>
                          </a:lnTo>
                          <a:lnTo>
                            <a:pt x="76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81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-809702" y="4695044"/>
                      <a:ext cx="137243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100" y="2"/>
                        </a:cxn>
                        <a:cxn ang="0">
                          <a:pos x="86" y="4"/>
                        </a:cxn>
                        <a:cxn ang="0">
                          <a:pos x="72" y="2"/>
                        </a:cxn>
                        <a:cxn ang="0">
                          <a:pos x="58" y="0"/>
                        </a:cxn>
                        <a:cxn ang="0">
                          <a:pos x="42" y="4"/>
                        </a:cxn>
                        <a:cxn ang="0">
                          <a:pos x="32" y="10"/>
                        </a:cxn>
                        <a:cxn ang="0">
                          <a:pos x="18" y="26"/>
                        </a:cxn>
                        <a:cxn ang="0">
                          <a:pos x="8" y="44"/>
                        </a:cxn>
                        <a:cxn ang="0">
                          <a:pos x="2" y="66"/>
                        </a:cxn>
                        <a:cxn ang="0">
                          <a:pos x="0" y="188"/>
                        </a:cxn>
                        <a:cxn ang="0">
                          <a:pos x="2" y="196"/>
                        </a:cxn>
                        <a:cxn ang="0">
                          <a:pos x="10" y="208"/>
                        </a:cxn>
                        <a:cxn ang="0">
                          <a:pos x="18" y="208"/>
                        </a:cxn>
                        <a:cxn ang="0">
                          <a:pos x="30" y="202"/>
                        </a:cxn>
                        <a:cxn ang="0">
                          <a:pos x="34" y="188"/>
                        </a:cxn>
                        <a:cxn ang="0">
                          <a:pos x="34" y="88"/>
                        </a:cxn>
                        <a:cxn ang="0">
                          <a:pos x="38" y="68"/>
                        </a:cxn>
                        <a:cxn ang="0">
                          <a:pos x="40" y="74"/>
                        </a:cxn>
                        <a:cxn ang="0">
                          <a:pos x="40" y="208"/>
                        </a:cxn>
                        <a:cxn ang="0">
                          <a:pos x="40" y="390"/>
                        </a:cxn>
                        <a:cxn ang="0">
                          <a:pos x="46" y="404"/>
                        </a:cxn>
                        <a:cxn ang="0">
                          <a:pos x="60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6" y="212"/>
                        </a:cxn>
                        <a:cxn ang="0">
                          <a:pos x="88" y="218"/>
                        </a:cxn>
                        <a:cxn ang="0">
                          <a:pos x="88" y="390"/>
                        </a:cxn>
                        <a:cxn ang="0">
                          <a:pos x="90" y="396"/>
                        </a:cxn>
                        <a:cxn ang="0">
                          <a:pos x="100" y="408"/>
                        </a:cxn>
                        <a:cxn ang="0">
                          <a:pos x="112" y="410"/>
                        </a:cxn>
                        <a:cxn ang="0">
                          <a:pos x="120" y="408"/>
                        </a:cxn>
                        <a:cxn ang="0">
                          <a:pos x="130" y="396"/>
                        </a:cxn>
                        <a:cxn ang="0">
                          <a:pos x="132" y="208"/>
                        </a:cxn>
                        <a:cxn ang="0">
                          <a:pos x="132" y="88"/>
                        </a:cxn>
                        <a:cxn ang="0">
                          <a:pos x="134" y="68"/>
                        </a:cxn>
                        <a:cxn ang="0">
                          <a:pos x="136" y="74"/>
                        </a:cxn>
                        <a:cxn ang="0">
                          <a:pos x="138" y="188"/>
                        </a:cxn>
                        <a:cxn ang="0">
                          <a:pos x="138" y="196"/>
                        </a:cxn>
                        <a:cxn ang="0">
                          <a:pos x="148" y="208"/>
                        </a:cxn>
                        <a:cxn ang="0">
                          <a:pos x="154" y="208"/>
                        </a:cxn>
                        <a:cxn ang="0">
                          <a:pos x="166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8" y="54"/>
                        </a:cxn>
                        <a:cxn ang="0">
                          <a:pos x="160" y="34"/>
                        </a:cxn>
                        <a:cxn ang="0">
                          <a:pos x="146" y="18"/>
                        </a:cxn>
                        <a:cxn ang="0">
                          <a:pos x="130" y="4"/>
                        </a:cxn>
                        <a:cxn ang="0">
                          <a:pos x="122" y="2"/>
                        </a:cxn>
                        <a:cxn ang="0">
                          <a:pos x="106" y="0"/>
                        </a:cxn>
                        <a:cxn ang="0">
                          <a:pos x="100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100" y="2"/>
                          </a:moveTo>
                          <a:lnTo>
                            <a:pt x="100" y="2"/>
                          </a:lnTo>
                          <a:lnTo>
                            <a:pt x="86" y="4"/>
                          </a:lnTo>
                          <a:lnTo>
                            <a:pt x="86" y="4"/>
                          </a:lnTo>
                          <a:lnTo>
                            <a:pt x="72" y="2"/>
                          </a:lnTo>
                          <a:lnTo>
                            <a:pt x="72" y="2"/>
                          </a:lnTo>
                          <a:lnTo>
                            <a:pt x="66" y="0"/>
                          </a:lnTo>
                          <a:lnTo>
                            <a:pt x="58" y="0"/>
                          </a:lnTo>
                          <a:lnTo>
                            <a:pt x="50" y="2"/>
                          </a:lnTo>
                          <a:lnTo>
                            <a:pt x="42" y="4"/>
                          </a:lnTo>
                          <a:lnTo>
                            <a:pt x="42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8" y="26"/>
                          </a:lnTo>
                          <a:lnTo>
                            <a:pt x="12" y="34"/>
                          </a:lnTo>
                          <a:lnTo>
                            <a:pt x="8" y="44"/>
                          </a:lnTo>
                          <a:lnTo>
                            <a:pt x="4" y="54"/>
                          </a:lnTo>
                          <a:lnTo>
                            <a:pt x="2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2" y="196"/>
                          </a:lnTo>
                          <a:lnTo>
                            <a:pt x="6" y="202"/>
                          </a:lnTo>
                          <a:lnTo>
                            <a:pt x="10" y="208"/>
                          </a:lnTo>
                          <a:lnTo>
                            <a:pt x="18" y="208"/>
                          </a:lnTo>
                          <a:lnTo>
                            <a:pt x="18" y="208"/>
                          </a:lnTo>
                          <a:lnTo>
                            <a:pt x="24" y="208"/>
                          </a:lnTo>
                          <a:lnTo>
                            <a:pt x="30" y="202"/>
                          </a:lnTo>
                          <a:lnTo>
                            <a:pt x="32" y="196"/>
                          </a:lnTo>
                          <a:lnTo>
                            <a:pt x="34" y="188"/>
                          </a:lnTo>
                          <a:lnTo>
                            <a:pt x="34" y="88"/>
                          </a:lnTo>
                          <a:lnTo>
                            <a:pt x="34" y="88"/>
                          </a:lnTo>
                          <a:lnTo>
                            <a:pt x="34" y="74"/>
                          </a:lnTo>
                          <a:lnTo>
                            <a:pt x="38" y="68"/>
                          </a:lnTo>
                          <a:lnTo>
                            <a:pt x="38" y="68"/>
                          </a:lnTo>
                          <a:lnTo>
                            <a:pt x="40" y="74"/>
                          </a:lnTo>
                          <a:lnTo>
                            <a:pt x="40" y="88"/>
                          </a:lnTo>
                          <a:lnTo>
                            <a:pt x="40" y="208"/>
                          </a:lnTo>
                          <a:lnTo>
                            <a:pt x="40" y="390"/>
                          </a:lnTo>
                          <a:lnTo>
                            <a:pt x="40" y="390"/>
                          </a:lnTo>
                          <a:lnTo>
                            <a:pt x="42" y="396"/>
                          </a:lnTo>
                          <a:lnTo>
                            <a:pt x="46" y="404"/>
                          </a:lnTo>
                          <a:lnTo>
                            <a:pt x="52" y="408"/>
                          </a:lnTo>
                          <a:lnTo>
                            <a:pt x="60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70" y="408"/>
                          </a:lnTo>
                          <a:lnTo>
                            <a:pt x="76" y="404"/>
                          </a:lnTo>
                          <a:lnTo>
                            <a:pt x="82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4" y="218"/>
                          </a:lnTo>
                          <a:lnTo>
                            <a:pt x="86" y="212"/>
                          </a:lnTo>
                          <a:lnTo>
                            <a:pt x="86" y="212"/>
                          </a:lnTo>
                          <a:lnTo>
                            <a:pt x="88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90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2" y="410"/>
                          </a:lnTo>
                          <a:lnTo>
                            <a:pt x="112" y="410"/>
                          </a:lnTo>
                          <a:lnTo>
                            <a:pt x="120" y="408"/>
                          </a:lnTo>
                          <a:lnTo>
                            <a:pt x="126" y="404"/>
                          </a:lnTo>
                          <a:lnTo>
                            <a:pt x="130" y="396"/>
                          </a:lnTo>
                          <a:lnTo>
                            <a:pt x="132" y="390"/>
                          </a:lnTo>
                          <a:lnTo>
                            <a:pt x="132" y="208"/>
                          </a:lnTo>
                          <a:lnTo>
                            <a:pt x="132" y="88"/>
                          </a:lnTo>
                          <a:lnTo>
                            <a:pt x="132" y="88"/>
                          </a:lnTo>
                          <a:lnTo>
                            <a:pt x="132" y="74"/>
                          </a:lnTo>
                          <a:lnTo>
                            <a:pt x="134" y="68"/>
                          </a:lnTo>
                          <a:lnTo>
                            <a:pt x="134" y="68"/>
                          </a:lnTo>
                          <a:lnTo>
                            <a:pt x="136" y="74"/>
                          </a:lnTo>
                          <a:lnTo>
                            <a:pt x="138" y="88"/>
                          </a:lnTo>
                          <a:lnTo>
                            <a:pt x="138" y="188"/>
                          </a:lnTo>
                          <a:lnTo>
                            <a:pt x="138" y="188"/>
                          </a:lnTo>
                          <a:lnTo>
                            <a:pt x="138" y="196"/>
                          </a:lnTo>
                          <a:lnTo>
                            <a:pt x="142" y="202"/>
                          </a:lnTo>
                          <a:lnTo>
                            <a:pt x="148" y="208"/>
                          </a:lnTo>
                          <a:lnTo>
                            <a:pt x="154" y="208"/>
                          </a:lnTo>
                          <a:lnTo>
                            <a:pt x="154" y="208"/>
                          </a:lnTo>
                          <a:lnTo>
                            <a:pt x="160" y="208"/>
                          </a:lnTo>
                          <a:lnTo>
                            <a:pt x="166" y="202"/>
                          </a:lnTo>
                          <a:lnTo>
                            <a:pt x="170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70" y="66"/>
                          </a:lnTo>
                          <a:lnTo>
                            <a:pt x="168" y="54"/>
                          </a:lnTo>
                          <a:lnTo>
                            <a:pt x="164" y="44"/>
                          </a:lnTo>
                          <a:lnTo>
                            <a:pt x="160" y="34"/>
                          </a:lnTo>
                          <a:lnTo>
                            <a:pt x="154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30" y="4"/>
                          </a:lnTo>
                          <a:lnTo>
                            <a:pt x="130" y="4"/>
                          </a:lnTo>
                          <a:lnTo>
                            <a:pt x="122" y="2"/>
                          </a:lnTo>
                          <a:lnTo>
                            <a:pt x="114" y="0"/>
                          </a:lnTo>
                          <a:lnTo>
                            <a:pt x="106" y="0"/>
                          </a:lnTo>
                          <a:lnTo>
                            <a:pt x="100" y="2"/>
                          </a:lnTo>
                          <a:lnTo>
                            <a:pt x="100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</p:grpSp>
            <p:grpSp>
              <p:nvGrpSpPr>
                <p:cNvPr id="396" name="Группа 395"/>
                <p:cNvGrpSpPr/>
                <p:nvPr/>
              </p:nvGrpSpPr>
              <p:grpSpPr>
                <a:xfrm>
                  <a:off x="-2365347" y="3856927"/>
                  <a:ext cx="196464" cy="573209"/>
                  <a:chOff x="-878495" y="4632625"/>
                  <a:chExt cx="123388" cy="360000"/>
                </a:xfrm>
                <a:solidFill>
                  <a:srgbClr val="00854F"/>
                </a:solidFill>
              </p:grpSpPr>
              <p:sp>
                <p:nvSpPr>
                  <p:cNvPr id="400" name="Freeform 75"/>
                  <p:cNvSpPr>
                    <a:spLocks/>
                  </p:cNvSpPr>
                  <p:nvPr/>
                </p:nvSpPr>
                <p:spPr bwMode="auto">
                  <a:xfrm>
                    <a:off x="-846559" y="4632625"/>
                    <a:ext cx="60968" cy="60968"/>
                  </a:xfrm>
                  <a:custGeom>
                    <a:avLst/>
                    <a:gdLst/>
                    <a:ahLst/>
                    <a:cxnLst>
                      <a:cxn ang="0">
                        <a:pos x="42" y="0"/>
                      </a:cxn>
                      <a:cxn ang="0">
                        <a:pos x="42" y="0"/>
                      </a:cxn>
                      <a:cxn ang="0">
                        <a:pos x="34" y="0"/>
                      </a:cxn>
                      <a:cxn ang="0">
                        <a:pos x="26" y="4"/>
                      </a:cxn>
                      <a:cxn ang="0">
                        <a:pos x="18" y="8"/>
                      </a:cxn>
                      <a:cxn ang="0">
                        <a:pos x="12" y="12"/>
                      </a:cxn>
                      <a:cxn ang="0">
                        <a:pos x="6" y="18"/>
                      </a:cxn>
                      <a:cxn ang="0">
                        <a:pos x="2" y="26"/>
                      </a:cxn>
                      <a:cxn ang="0">
                        <a:pos x="0" y="34"/>
                      </a:cxn>
                      <a:cxn ang="0">
                        <a:pos x="0" y="42"/>
                      </a:cxn>
                      <a:cxn ang="0">
                        <a:pos x="0" y="42"/>
                      </a:cxn>
                      <a:cxn ang="0">
                        <a:pos x="0" y="50"/>
                      </a:cxn>
                      <a:cxn ang="0">
                        <a:pos x="2" y="58"/>
                      </a:cxn>
                      <a:cxn ang="0">
                        <a:pos x="6" y="66"/>
                      </a:cxn>
                      <a:cxn ang="0">
                        <a:pos x="12" y="72"/>
                      </a:cxn>
                      <a:cxn ang="0">
                        <a:pos x="18" y="76"/>
                      </a:cxn>
                      <a:cxn ang="0">
                        <a:pos x="26" y="80"/>
                      </a:cxn>
                      <a:cxn ang="0">
                        <a:pos x="34" y="84"/>
                      </a:cxn>
                      <a:cxn ang="0">
                        <a:pos x="42" y="84"/>
                      </a:cxn>
                      <a:cxn ang="0">
                        <a:pos x="42" y="84"/>
                      </a:cxn>
                      <a:cxn ang="0">
                        <a:pos x="50" y="84"/>
                      </a:cxn>
                      <a:cxn ang="0">
                        <a:pos x="58" y="80"/>
                      </a:cxn>
                      <a:cxn ang="0">
                        <a:pos x="66" y="76"/>
                      </a:cxn>
                      <a:cxn ang="0">
                        <a:pos x="72" y="72"/>
                      </a:cxn>
                      <a:cxn ang="0">
                        <a:pos x="76" y="66"/>
                      </a:cxn>
                      <a:cxn ang="0">
                        <a:pos x="80" y="58"/>
                      </a:cxn>
                      <a:cxn ang="0">
                        <a:pos x="82" y="50"/>
                      </a:cxn>
                      <a:cxn ang="0">
                        <a:pos x="84" y="42"/>
                      </a:cxn>
                      <a:cxn ang="0">
                        <a:pos x="84" y="42"/>
                      </a:cxn>
                      <a:cxn ang="0">
                        <a:pos x="82" y="34"/>
                      </a:cxn>
                      <a:cxn ang="0">
                        <a:pos x="80" y="26"/>
                      </a:cxn>
                      <a:cxn ang="0">
                        <a:pos x="76" y="18"/>
                      </a:cxn>
                      <a:cxn ang="0">
                        <a:pos x="72" y="12"/>
                      </a:cxn>
                      <a:cxn ang="0">
                        <a:pos x="66" y="8"/>
                      </a:cxn>
                      <a:cxn ang="0">
                        <a:pos x="58" y="4"/>
                      </a:cxn>
                      <a:cxn ang="0">
                        <a:pos x="50" y="0"/>
                      </a:cxn>
                      <a:cxn ang="0">
                        <a:pos x="42" y="0"/>
                      </a:cxn>
                      <a:cxn ang="0">
                        <a:pos x="42" y="0"/>
                      </a:cxn>
                    </a:cxnLst>
                    <a:rect l="0" t="0" r="r" b="b"/>
                    <a:pathLst>
                      <a:path w="84" h="84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6" y="4"/>
                        </a:lnTo>
                        <a:lnTo>
                          <a:pt x="18" y="8"/>
                        </a:lnTo>
                        <a:lnTo>
                          <a:pt x="12" y="12"/>
                        </a:lnTo>
                        <a:lnTo>
                          <a:pt x="6" y="18"/>
                        </a:lnTo>
                        <a:lnTo>
                          <a:pt x="2" y="26"/>
                        </a:lnTo>
                        <a:lnTo>
                          <a:pt x="0" y="34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lnTo>
                          <a:pt x="0" y="50"/>
                        </a:lnTo>
                        <a:lnTo>
                          <a:pt x="2" y="58"/>
                        </a:lnTo>
                        <a:lnTo>
                          <a:pt x="6" y="66"/>
                        </a:lnTo>
                        <a:lnTo>
                          <a:pt x="12" y="72"/>
                        </a:lnTo>
                        <a:lnTo>
                          <a:pt x="18" y="76"/>
                        </a:lnTo>
                        <a:lnTo>
                          <a:pt x="26" y="80"/>
                        </a:lnTo>
                        <a:lnTo>
                          <a:pt x="34" y="84"/>
                        </a:lnTo>
                        <a:lnTo>
                          <a:pt x="42" y="84"/>
                        </a:lnTo>
                        <a:lnTo>
                          <a:pt x="42" y="84"/>
                        </a:lnTo>
                        <a:lnTo>
                          <a:pt x="50" y="84"/>
                        </a:lnTo>
                        <a:lnTo>
                          <a:pt x="58" y="80"/>
                        </a:lnTo>
                        <a:lnTo>
                          <a:pt x="66" y="76"/>
                        </a:lnTo>
                        <a:lnTo>
                          <a:pt x="72" y="72"/>
                        </a:lnTo>
                        <a:lnTo>
                          <a:pt x="76" y="66"/>
                        </a:lnTo>
                        <a:lnTo>
                          <a:pt x="80" y="58"/>
                        </a:lnTo>
                        <a:lnTo>
                          <a:pt x="82" y="50"/>
                        </a:lnTo>
                        <a:lnTo>
                          <a:pt x="84" y="42"/>
                        </a:lnTo>
                        <a:lnTo>
                          <a:pt x="84" y="42"/>
                        </a:lnTo>
                        <a:lnTo>
                          <a:pt x="82" y="34"/>
                        </a:lnTo>
                        <a:lnTo>
                          <a:pt x="80" y="26"/>
                        </a:lnTo>
                        <a:lnTo>
                          <a:pt x="76" y="18"/>
                        </a:lnTo>
                        <a:lnTo>
                          <a:pt x="72" y="12"/>
                        </a:lnTo>
                        <a:lnTo>
                          <a:pt x="66" y="8"/>
                        </a:lnTo>
                        <a:lnTo>
                          <a:pt x="58" y="4"/>
                        </a:lnTo>
                        <a:lnTo>
                          <a:pt x="50" y="0"/>
                        </a:lnTo>
                        <a:lnTo>
                          <a:pt x="42" y="0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401" name="Freeform 76"/>
                  <p:cNvSpPr>
                    <a:spLocks/>
                  </p:cNvSpPr>
                  <p:nvPr/>
                </p:nvSpPr>
                <p:spPr bwMode="auto">
                  <a:xfrm>
                    <a:off x="-878495" y="4695044"/>
                    <a:ext cx="123388" cy="297581"/>
                  </a:xfrm>
                  <a:custGeom>
                    <a:avLst/>
                    <a:gdLst/>
                    <a:ahLst/>
                    <a:cxnLst>
                      <a:cxn ang="0">
                        <a:pos x="100" y="2"/>
                      </a:cxn>
                      <a:cxn ang="0">
                        <a:pos x="86" y="4"/>
                      </a:cxn>
                      <a:cxn ang="0">
                        <a:pos x="72" y="2"/>
                      </a:cxn>
                      <a:cxn ang="0">
                        <a:pos x="58" y="0"/>
                      </a:cxn>
                      <a:cxn ang="0">
                        <a:pos x="42" y="4"/>
                      </a:cxn>
                      <a:cxn ang="0">
                        <a:pos x="32" y="10"/>
                      </a:cxn>
                      <a:cxn ang="0">
                        <a:pos x="18" y="26"/>
                      </a:cxn>
                      <a:cxn ang="0">
                        <a:pos x="8" y="44"/>
                      </a:cxn>
                      <a:cxn ang="0">
                        <a:pos x="2" y="66"/>
                      </a:cxn>
                      <a:cxn ang="0">
                        <a:pos x="0" y="188"/>
                      </a:cxn>
                      <a:cxn ang="0">
                        <a:pos x="2" y="196"/>
                      </a:cxn>
                      <a:cxn ang="0">
                        <a:pos x="10" y="208"/>
                      </a:cxn>
                      <a:cxn ang="0">
                        <a:pos x="18" y="208"/>
                      </a:cxn>
                      <a:cxn ang="0">
                        <a:pos x="30" y="202"/>
                      </a:cxn>
                      <a:cxn ang="0">
                        <a:pos x="34" y="188"/>
                      </a:cxn>
                      <a:cxn ang="0">
                        <a:pos x="34" y="88"/>
                      </a:cxn>
                      <a:cxn ang="0">
                        <a:pos x="38" y="68"/>
                      </a:cxn>
                      <a:cxn ang="0">
                        <a:pos x="40" y="74"/>
                      </a:cxn>
                      <a:cxn ang="0">
                        <a:pos x="40" y="208"/>
                      </a:cxn>
                      <a:cxn ang="0">
                        <a:pos x="40" y="390"/>
                      </a:cxn>
                      <a:cxn ang="0">
                        <a:pos x="46" y="404"/>
                      </a:cxn>
                      <a:cxn ang="0">
                        <a:pos x="60" y="410"/>
                      </a:cxn>
                      <a:cxn ang="0">
                        <a:pos x="62" y="410"/>
                      </a:cxn>
                      <a:cxn ang="0">
                        <a:pos x="76" y="404"/>
                      </a:cxn>
                      <a:cxn ang="0">
                        <a:pos x="82" y="390"/>
                      </a:cxn>
                      <a:cxn ang="0">
                        <a:pos x="82" y="232"/>
                      </a:cxn>
                      <a:cxn ang="0">
                        <a:pos x="86" y="212"/>
                      </a:cxn>
                      <a:cxn ang="0">
                        <a:pos x="88" y="218"/>
                      </a:cxn>
                      <a:cxn ang="0">
                        <a:pos x="88" y="390"/>
                      </a:cxn>
                      <a:cxn ang="0">
                        <a:pos x="90" y="396"/>
                      </a:cxn>
                      <a:cxn ang="0">
                        <a:pos x="100" y="408"/>
                      </a:cxn>
                      <a:cxn ang="0">
                        <a:pos x="112" y="410"/>
                      </a:cxn>
                      <a:cxn ang="0">
                        <a:pos x="120" y="408"/>
                      </a:cxn>
                      <a:cxn ang="0">
                        <a:pos x="130" y="396"/>
                      </a:cxn>
                      <a:cxn ang="0">
                        <a:pos x="132" y="208"/>
                      </a:cxn>
                      <a:cxn ang="0">
                        <a:pos x="132" y="88"/>
                      </a:cxn>
                      <a:cxn ang="0">
                        <a:pos x="134" y="68"/>
                      </a:cxn>
                      <a:cxn ang="0">
                        <a:pos x="136" y="74"/>
                      </a:cxn>
                      <a:cxn ang="0">
                        <a:pos x="138" y="188"/>
                      </a:cxn>
                      <a:cxn ang="0">
                        <a:pos x="138" y="196"/>
                      </a:cxn>
                      <a:cxn ang="0">
                        <a:pos x="148" y="208"/>
                      </a:cxn>
                      <a:cxn ang="0">
                        <a:pos x="154" y="208"/>
                      </a:cxn>
                      <a:cxn ang="0">
                        <a:pos x="166" y="202"/>
                      </a:cxn>
                      <a:cxn ang="0">
                        <a:pos x="170" y="188"/>
                      </a:cxn>
                      <a:cxn ang="0">
                        <a:pos x="170" y="76"/>
                      </a:cxn>
                      <a:cxn ang="0">
                        <a:pos x="168" y="54"/>
                      </a:cxn>
                      <a:cxn ang="0">
                        <a:pos x="160" y="34"/>
                      </a:cxn>
                      <a:cxn ang="0">
                        <a:pos x="146" y="18"/>
                      </a:cxn>
                      <a:cxn ang="0">
                        <a:pos x="130" y="4"/>
                      </a:cxn>
                      <a:cxn ang="0">
                        <a:pos x="122" y="2"/>
                      </a:cxn>
                      <a:cxn ang="0">
                        <a:pos x="106" y="0"/>
                      </a:cxn>
                      <a:cxn ang="0">
                        <a:pos x="100" y="2"/>
                      </a:cxn>
                    </a:cxnLst>
                    <a:rect l="0" t="0" r="r" b="b"/>
                    <a:pathLst>
                      <a:path w="170" h="410">
                        <a:moveTo>
                          <a:pt x="100" y="2"/>
                        </a:moveTo>
                        <a:lnTo>
                          <a:pt x="100" y="2"/>
                        </a:lnTo>
                        <a:lnTo>
                          <a:pt x="86" y="4"/>
                        </a:lnTo>
                        <a:lnTo>
                          <a:pt x="86" y="4"/>
                        </a:lnTo>
                        <a:lnTo>
                          <a:pt x="72" y="2"/>
                        </a:lnTo>
                        <a:lnTo>
                          <a:pt x="72" y="2"/>
                        </a:lnTo>
                        <a:lnTo>
                          <a:pt x="66" y="0"/>
                        </a:lnTo>
                        <a:lnTo>
                          <a:pt x="58" y="0"/>
                        </a:lnTo>
                        <a:lnTo>
                          <a:pt x="50" y="2"/>
                        </a:lnTo>
                        <a:lnTo>
                          <a:pt x="42" y="4"/>
                        </a:lnTo>
                        <a:lnTo>
                          <a:pt x="42" y="4"/>
                        </a:lnTo>
                        <a:lnTo>
                          <a:pt x="32" y="10"/>
                        </a:lnTo>
                        <a:lnTo>
                          <a:pt x="24" y="18"/>
                        </a:lnTo>
                        <a:lnTo>
                          <a:pt x="18" y="26"/>
                        </a:lnTo>
                        <a:lnTo>
                          <a:pt x="12" y="34"/>
                        </a:lnTo>
                        <a:lnTo>
                          <a:pt x="8" y="44"/>
                        </a:lnTo>
                        <a:lnTo>
                          <a:pt x="4" y="54"/>
                        </a:lnTo>
                        <a:lnTo>
                          <a:pt x="2" y="66"/>
                        </a:lnTo>
                        <a:lnTo>
                          <a:pt x="0" y="76"/>
                        </a:lnTo>
                        <a:lnTo>
                          <a:pt x="0" y="188"/>
                        </a:lnTo>
                        <a:lnTo>
                          <a:pt x="0" y="188"/>
                        </a:lnTo>
                        <a:lnTo>
                          <a:pt x="2" y="196"/>
                        </a:lnTo>
                        <a:lnTo>
                          <a:pt x="6" y="202"/>
                        </a:lnTo>
                        <a:lnTo>
                          <a:pt x="10" y="208"/>
                        </a:lnTo>
                        <a:lnTo>
                          <a:pt x="18" y="208"/>
                        </a:lnTo>
                        <a:lnTo>
                          <a:pt x="18" y="208"/>
                        </a:lnTo>
                        <a:lnTo>
                          <a:pt x="24" y="208"/>
                        </a:lnTo>
                        <a:lnTo>
                          <a:pt x="30" y="202"/>
                        </a:lnTo>
                        <a:lnTo>
                          <a:pt x="32" y="196"/>
                        </a:lnTo>
                        <a:lnTo>
                          <a:pt x="34" y="188"/>
                        </a:lnTo>
                        <a:lnTo>
                          <a:pt x="34" y="88"/>
                        </a:lnTo>
                        <a:lnTo>
                          <a:pt x="34" y="88"/>
                        </a:lnTo>
                        <a:lnTo>
                          <a:pt x="34" y="74"/>
                        </a:lnTo>
                        <a:lnTo>
                          <a:pt x="38" y="68"/>
                        </a:lnTo>
                        <a:lnTo>
                          <a:pt x="38" y="68"/>
                        </a:lnTo>
                        <a:lnTo>
                          <a:pt x="40" y="74"/>
                        </a:lnTo>
                        <a:lnTo>
                          <a:pt x="40" y="88"/>
                        </a:lnTo>
                        <a:lnTo>
                          <a:pt x="40" y="208"/>
                        </a:lnTo>
                        <a:lnTo>
                          <a:pt x="40" y="390"/>
                        </a:lnTo>
                        <a:lnTo>
                          <a:pt x="40" y="390"/>
                        </a:lnTo>
                        <a:lnTo>
                          <a:pt x="42" y="396"/>
                        </a:lnTo>
                        <a:lnTo>
                          <a:pt x="46" y="404"/>
                        </a:lnTo>
                        <a:lnTo>
                          <a:pt x="52" y="408"/>
                        </a:lnTo>
                        <a:lnTo>
                          <a:pt x="60" y="410"/>
                        </a:lnTo>
                        <a:lnTo>
                          <a:pt x="62" y="410"/>
                        </a:lnTo>
                        <a:lnTo>
                          <a:pt x="62" y="410"/>
                        </a:lnTo>
                        <a:lnTo>
                          <a:pt x="70" y="408"/>
                        </a:lnTo>
                        <a:lnTo>
                          <a:pt x="76" y="404"/>
                        </a:lnTo>
                        <a:lnTo>
                          <a:pt x="82" y="396"/>
                        </a:lnTo>
                        <a:lnTo>
                          <a:pt x="82" y="390"/>
                        </a:lnTo>
                        <a:lnTo>
                          <a:pt x="82" y="232"/>
                        </a:lnTo>
                        <a:lnTo>
                          <a:pt x="82" y="232"/>
                        </a:lnTo>
                        <a:lnTo>
                          <a:pt x="84" y="218"/>
                        </a:lnTo>
                        <a:lnTo>
                          <a:pt x="86" y="212"/>
                        </a:lnTo>
                        <a:lnTo>
                          <a:pt x="86" y="212"/>
                        </a:lnTo>
                        <a:lnTo>
                          <a:pt x="88" y="218"/>
                        </a:lnTo>
                        <a:lnTo>
                          <a:pt x="88" y="232"/>
                        </a:lnTo>
                        <a:lnTo>
                          <a:pt x="88" y="390"/>
                        </a:lnTo>
                        <a:lnTo>
                          <a:pt x="88" y="390"/>
                        </a:lnTo>
                        <a:lnTo>
                          <a:pt x="90" y="396"/>
                        </a:lnTo>
                        <a:lnTo>
                          <a:pt x="94" y="404"/>
                        </a:lnTo>
                        <a:lnTo>
                          <a:pt x="100" y="408"/>
                        </a:lnTo>
                        <a:lnTo>
                          <a:pt x="108" y="410"/>
                        </a:lnTo>
                        <a:lnTo>
                          <a:pt x="112" y="410"/>
                        </a:lnTo>
                        <a:lnTo>
                          <a:pt x="112" y="410"/>
                        </a:lnTo>
                        <a:lnTo>
                          <a:pt x="120" y="408"/>
                        </a:lnTo>
                        <a:lnTo>
                          <a:pt x="126" y="404"/>
                        </a:lnTo>
                        <a:lnTo>
                          <a:pt x="130" y="396"/>
                        </a:lnTo>
                        <a:lnTo>
                          <a:pt x="132" y="390"/>
                        </a:lnTo>
                        <a:lnTo>
                          <a:pt x="132" y="208"/>
                        </a:lnTo>
                        <a:lnTo>
                          <a:pt x="132" y="88"/>
                        </a:lnTo>
                        <a:lnTo>
                          <a:pt x="132" y="88"/>
                        </a:lnTo>
                        <a:lnTo>
                          <a:pt x="132" y="74"/>
                        </a:lnTo>
                        <a:lnTo>
                          <a:pt x="134" y="68"/>
                        </a:lnTo>
                        <a:lnTo>
                          <a:pt x="134" y="68"/>
                        </a:lnTo>
                        <a:lnTo>
                          <a:pt x="136" y="74"/>
                        </a:lnTo>
                        <a:lnTo>
                          <a:pt x="138" y="88"/>
                        </a:lnTo>
                        <a:lnTo>
                          <a:pt x="138" y="188"/>
                        </a:lnTo>
                        <a:lnTo>
                          <a:pt x="138" y="188"/>
                        </a:lnTo>
                        <a:lnTo>
                          <a:pt x="138" y="196"/>
                        </a:lnTo>
                        <a:lnTo>
                          <a:pt x="142" y="202"/>
                        </a:lnTo>
                        <a:lnTo>
                          <a:pt x="148" y="208"/>
                        </a:lnTo>
                        <a:lnTo>
                          <a:pt x="154" y="208"/>
                        </a:lnTo>
                        <a:lnTo>
                          <a:pt x="154" y="208"/>
                        </a:lnTo>
                        <a:lnTo>
                          <a:pt x="160" y="208"/>
                        </a:lnTo>
                        <a:lnTo>
                          <a:pt x="166" y="202"/>
                        </a:lnTo>
                        <a:lnTo>
                          <a:pt x="170" y="196"/>
                        </a:lnTo>
                        <a:lnTo>
                          <a:pt x="170" y="188"/>
                        </a:lnTo>
                        <a:lnTo>
                          <a:pt x="170" y="76"/>
                        </a:lnTo>
                        <a:lnTo>
                          <a:pt x="170" y="76"/>
                        </a:lnTo>
                        <a:lnTo>
                          <a:pt x="170" y="66"/>
                        </a:lnTo>
                        <a:lnTo>
                          <a:pt x="168" y="54"/>
                        </a:lnTo>
                        <a:lnTo>
                          <a:pt x="164" y="44"/>
                        </a:lnTo>
                        <a:lnTo>
                          <a:pt x="160" y="34"/>
                        </a:lnTo>
                        <a:lnTo>
                          <a:pt x="154" y="26"/>
                        </a:lnTo>
                        <a:lnTo>
                          <a:pt x="146" y="18"/>
                        </a:lnTo>
                        <a:lnTo>
                          <a:pt x="138" y="10"/>
                        </a:lnTo>
                        <a:lnTo>
                          <a:pt x="130" y="4"/>
                        </a:lnTo>
                        <a:lnTo>
                          <a:pt x="130" y="4"/>
                        </a:lnTo>
                        <a:lnTo>
                          <a:pt x="122" y="2"/>
                        </a:lnTo>
                        <a:lnTo>
                          <a:pt x="114" y="0"/>
                        </a:lnTo>
                        <a:lnTo>
                          <a:pt x="106" y="0"/>
                        </a:lnTo>
                        <a:lnTo>
                          <a:pt x="100" y="2"/>
                        </a:lnTo>
                        <a:lnTo>
                          <a:pt x="100" y="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-2690921" y="3568426"/>
                  <a:ext cx="710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rgbClr val="00854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5,5:1</a:t>
                  </a:r>
                  <a:endParaRPr lang="ru-RU" b="1" dirty="0">
                    <a:solidFill>
                      <a:srgbClr val="00854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Группа 24"/>
              <p:cNvGrpSpPr/>
              <p:nvPr/>
            </p:nvGrpSpPr>
            <p:grpSpPr>
              <a:xfrm>
                <a:off x="-1652034" y="3526102"/>
                <a:ext cx="2234734" cy="905224"/>
                <a:chOff x="-1928259" y="3526102"/>
                <a:chExt cx="2234734" cy="905224"/>
              </a:xfrm>
            </p:grpSpPr>
            <p:sp>
              <p:nvSpPr>
                <p:cNvPr id="387" name="Прямоугольник 386"/>
                <p:cNvSpPr/>
                <p:nvPr/>
              </p:nvSpPr>
              <p:spPr>
                <a:xfrm>
                  <a:off x="-1790764" y="3905390"/>
                  <a:ext cx="2097239" cy="48070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4500"/>
                  <a:endParaRPr lang="ru-RU" sz="1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" name="Oval 3">
                  <a:extLst>
                    <a:ext uri="{FF2B5EF4-FFF2-40B4-BE49-F238E27FC236}">
                      <a16:creationId xmlns:a16="http://schemas.microsoft.com/office/drawing/2014/main" id="{DA55C1B9-7DD9-4A28-9A0F-4C0C111CEFCB}"/>
                    </a:ext>
                  </a:extLst>
                </p:cNvPr>
                <p:cNvSpPr/>
                <p:nvPr/>
              </p:nvSpPr>
              <p:spPr>
                <a:xfrm>
                  <a:off x="-1928259" y="3996889"/>
                  <a:ext cx="624912" cy="293288"/>
                </a:xfrm>
                <a:prstGeom prst="rect">
                  <a:avLst/>
                </a:prstGeom>
                <a:solidFill>
                  <a:srgbClr val="0086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2050</a:t>
                  </a:r>
                  <a:endParaRPr lang="en-US" sz="1400" b="1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22" name="Группа 21"/>
                <p:cNvGrpSpPr/>
                <p:nvPr/>
              </p:nvGrpSpPr>
              <p:grpSpPr>
                <a:xfrm>
                  <a:off x="-1248033" y="3526102"/>
                  <a:ext cx="1531595" cy="905224"/>
                  <a:chOff x="-1696458" y="4584268"/>
                  <a:chExt cx="1531595" cy="905224"/>
                </a:xfrm>
              </p:grpSpPr>
              <p:sp>
                <p:nvSpPr>
                  <p:cNvPr id="412" name="Стрелка вправо 411"/>
                  <p:cNvSpPr/>
                  <p:nvPr/>
                </p:nvSpPr>
                <p:spPr>
                  <a:xfrm>
                    <a:off x="-766054" y="5052307"/>
                    <a:ext cx="320595" cy="298783"/>
                  </a:xfrm>
                  <a:prstGeom prst="rightArrow">
                    <a:avLst>
                      <a:gd name="adj1" fmla="val 64408"/>
                      <a:gd name="adj2" fmla="val 50000"/>
                    </a:avLst>
                  </a:prstGeom>
                  <a:gradFill flip="none" rotWithShape="1">
                    <a:gsLst>
                      <a:gs pos="100000">
                        <a:srgbClr val="00854F"/>
                      </a:gs>
                      <a:gs pos="0">
                        <a:srgbClr val="00854F">
                          <a:alpha val="50000"/>
                        </a:srgb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grpSp>
                <p:nvGrpSpPr>
                  <p:cNvPr id="417" name="Группа 416"/>
                  <p:cNvGrpSpPr/>
                  <p:nvPr/>
                </p:nvGrpSpPr>
                <p:grpSpPr>
                  <a:xfrm>
                    <a:off x="-1696458" y="4913905"/>
                    <a:ext cx="196464" cy="573209"/>
                    <a:chOff x="-565117" y="4632625"/>
                    <a:chExt cx="123388" cy="360000"/>
                  </a:xfrm>
                  <a:solidFill>
                    <a:srgbClr val="00854F"/>
                  </a:solidFill>
                </p:grpSpPr>
                <p:sp>
                  <p:nvSpPr>
                    <p:cNvPr id="427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-534633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20" y="8"/>
                        </a:cxn>
                        <a:cxn ang="0">
                          <a:pos x="12" y="12"/>
                        </a:cxn>
                        <a:cxn ang="0">
                          <a:pos x="8" y="18"/>
                        </a:cxn>
                        <a:cxn ang="0">
                          <a:pos x="4" y="26"/>
                        </a:cxn>
                        <a:cxn ang="0">
                          <a:pos x="2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2" y="50"/>
                        </a:cxn>
                        <a:cxn ang="0">
                          <a:pos x="4" y="58"/>
                        </a:cxn>
                        <a:cxn ang="0">
                          <a:pos x="8" y="66"/>
                        </a:cxn>
                        <a:cxn ang="0">
                          <a:pos x="12" y="72"/>
                        </a:cxn>
                        <a:cxn ang="0">
                          <a:pos x="20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2" y="84"/>
                        </a:cxn>
                        <a:cxn ang="0">
                          <a:pos x="60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8" y="66"/>
                        </a:cxn>
                        <a:cxn ang="0">
                          <a:pos x="82" y="58"/>
                        </a:cxn>
                        <a:cxn ang="0">
                          <a:pos x="84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4" y="34"/>
                        </a:cxn>
                        <a:cxn ang="0">
                          <a:pos x="82" y="26"/>
                        </a:cxn>
                        <a:cxn ang="0">
                          <a:pos x="78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60" y="4"/>
                        </a:cxn>
                        <a:cxn ang="0">
                          <a:pos x="52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20" y="8"/>
                          </a:lnTo>
                          <a:lnTo>
                            <a:pt x="12" y="12"/>
                          </a:lnTo>
                          <a:lnTo>
                            <a:pt x="8" y="18"/>
                          </a:lnTo>
                          <a:lnTo>
                            <a:pt x="4" y="26"/>
                          </a:lnTo>
                          <a:lnTo>
                            <a:pt x="2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2" y="50"/>
                          </a:lnTo>
                          <a:lnTo>
                            <a:pt x="4" y="58"/>
                          </a:lnTo>
                          <a:lnTo>
                            <a:pt x="8" y="66"/>
                          </a:lnTo>
                          <a:lnTo>
                            <a:pt x="12" y="72"/>
                          </a:lnTo>
                          <a:lnTo>
                            <a:pt x="20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2" y="84"/>
                          </a:lnTo>
                          <a:lnTo>
                            <a:pt x="60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8" y="66"/>
                          </a:lnTo>
                          <a:lnTo>
                            <a:pt x="82" y="58"/>
                          </a:lnTo>
                          <a:lnTo>
                            <a:pt x="84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4" y="34"/>
                          </a:lnTo>
                          <a:lnTo>
                            <a:pt x="82" y="26"/>
                          </a:lnTo>
                          <a:lnTo>
                            <a:pt x="78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60" y="4"/>
                          </a:lnTo>
                          <a:lnTo>
                            <a:pt x="52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28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-565117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2"/>
                        </a:cxn>
                        <a:cxn ang="0">
                          <a:pos x="84" y="4"/>
                        </a:cxn>
                        <a:cxn ang="0">
                          <a:pos x="70" y="2"/>
                        </a:cxn>
                        <a:cxn ang="0">
                          <a:pos x="56" y="0"/>
                        </a:cxn>
                        <a:cxn ang="0">
                          <a:pos x="40" y="4"/>
                        </a:cxn>
                        <a:cxn ang="0">
                          <a:pos x="32" y="10"/>
                        </a:cxn>
                        <a:cxn ang="0">
                          <a:pos x="16" y="26"/>
                        </a:cxn>
                        <a:cxn ang="0">
                          <a:pos x="6" y="44"/>
                        </a:cxn>
                        <a:cxn ang="0">
                          <a:pos x="0" y="66"/>
                        </a:cxn>
                        <a:cxn ang="0">
                          <a:pos x="0" y="188"/>
                        </a:cxn>
                        <a:cxn ang="0">
                          <a:pos x="2" y="196"/>
                        </a:cxn>
                        <a:cxn ang="0">
                          <a:pos x="10" y="208"/>
                        </a:cxn>
                        <a:cxn ang="0">
                          <a:pos x="16" y="208"/>
                        </a:cxn>
                        <a:cxn ang="0">
                          <a:pos x="28" y="202"/>
                        </a:cxn>
                        <a:cxn ang="0">
                          <a:pos x="34" y="188"/>
                        </a:cxn>
                        <a:cxn ang="0">
                          <a:pos x="34" y="88"/>
                        </a:cxn>
                        <a:cxn ang="0">
                          <a:pos x="36" y="68"/>
                        </a:cxn>
                        <a:cxn ang="0">
                          <a:pos x="38" y="74"/>
                        </a:cxn>
                        <a:cxn ang="0">
                          <a:pos x="40" y="208"/>
                        </a:cxn>
                        <a:cxn ang="0">
                          <a:pos x="40" y="390"/>
                        </a:cxn>
                        <a:cxn ang="0">
                          <a:pos x="44" y="404"/>
                        </a:cxn>
                        <a:cxn ang="0">
                          <a:pos x="60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4" y="212"/>
                        </a:cxn>
                        <a:cxn ang="0">
                          <a:pos x="86" y="218"/>
                        </a:cxn>
                        <a:cxn ang="0">
                          <a:pos x="88" y="390"/>
                        </a:cxn>
                        <a:cxn ang="0">
                          <a:pos x="90" y="396"/>
                        </a:cxn>
                        <a:cxn ang="0">
                          <a:pos x="100" y="408"/>
                        </a:cxn>
                        <a:cxn ang="0">
                          <a:pos x="110" y="410"/>
                        </a:cxn>
                        <a:cxn ang="0">
                          <a:pos x="118" y="408"/>
                        </a:cxn>
                        <a:cxn ang="0">
                          <a:pos x="128" y="396"/>
                        </a:cxn>
                        <a:cxn ang="0">
                          <a:pos x="130" y="208"/>
                        </a:cxn>
                        <a:cxn ang="0">
                          <a:pos x="130" y="88"/>
                        </a:cxn>
                        <a:cxn ang="0">
                          <a:pos x="134" y="68"/>
                        </a:cxn>
                        <a:cxn ang="0">
                          <a:pos x="136" y="74"/>
                        </a:cxn>
                        <a:cxn ang="0">
                          <a:pos x="136" y="188"/>
                        </a:cxn>
                        <a:cxn ang="0">
                          <a:pos x="138" y="196"/>
                        </a:cxn>
                        <a:cxn ang="0">
                          <a:pos x="146" y="208"/>
                        </a:cxn>
                        <a:cxn ang="0">
                          <a:pos x="152" y="208"/>
                        </a:cxn>
                        <a:cxn ang="0">
                          <a:pos x="164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6" y="54"/>
                        </a:cxn>
                        <a:cxn ang="0">
                          <a:pos x="158" y="34"/>
                        </a:cxn>
                        <a:cxn ang="0">
                          <a:pos x="146" y="18"/>
                        </a:cxn>
                        <a:cxn ang="0">
                          <a:pos x="130" y="4"/>
                        </a:cxn>
                        <a:cxn ang="0">
                          <a:pos x="122" y="2"/>
                        </a:cxn>
                        <a:cxn ang="0">
                          <a:pos x="104" y="0"/>
                        </a:cxn>
                        <a:cxn ang="0">
                          <a:pos x="98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98" y="2"/>
                          </a:moveTo>
                          <a:lnTo>
                            <a:pt x="98" y="2"/>
                          </a:lnTo>
                          <a:lnTo>
                            <a:pt x="84" y="4"/>
                          </a:lnTo>
                          <a:lnTo>
                            <a:pt x="84" y="4"/>
                          </a:lnTo>
                          <a:lnTo>
                            <a:pt x="70" y="2"/>
                          </a:lnTo>
                          <a:lnTo>
                            <a:pt x="70" y="2"/>
                          </a:lnTo>
                          <a:lnTo>
                            <a:pt x="64" y="0"/>
                          </a:lnTo>
                          <a:lnTo>
                            <a:pt x="56" y="0"/>
                          </a:lnTo>
                          <a:lnTo>
                            <a:pt x="48" y="2"/>
                          </a:lnTo>
                          <a:lnTo>
                            <a:pt x="40" y="4"/>
                          </a:lnTo>
                          <a:lnTo>
                            <a:pt x="40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6" y="26"/>
                          </a:lnTo>
                          <a:lnTo>
                            <a:pt x="10" y="34"/>
                          </a:lnTo>
                          <a:lnTo>
                            <a:pt x="6" y="44"/>
                          </a:lnTo>
                          <a:lnTo>
                            <a:pt x="2" y="54"/>
                          </a:lnTo>
                          <a:lnTo>
                            <a:pt x="0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2" y="196"/>
                          </a:lnTo>
                          <a:lnTo>
                            <a:pt x="4" y="202"/>
                          </a:lnTo>
                          <a:lnTo>
                            <a:pt x="10" y="208"/>
                          </a:lnTo>
                          <a:lnTo>
                            <a:pt x="16" y="208"/>
                          </a:lnTo>
                          <a:lnTo>
                            <a:pt x="16" y="208"/>
                          </a:lnTo>
                          <a:lnTo>
                            <a:pt x="22" y="208"/>
                          </a:lnTo>
                          <a:lnTo>
                            <a:pt x="28" y="202"/>
                          </a:lnTo>
                          <a:lnTo>
                            <a:pt x="32" y="196"/>
                          </a:lnTo>
                          <a:lnTo>
                            <a:pt x="34" y="188"/>
                          </a:lnTo>
                          <a:lnTo>
                            <a:pt x="34" y="88"/>
                          </a:lnTo>
                          <a:lnTo>
                            <a:pt x="34" y="88"/>
                          </a:lnTo>
                          <a:lnTo>
                            <a:pt x="34" y="74"/>
                          </a:lnTo>
                          <a:lnTo>
                            <a:pt x="36" y="68"/>
                          </a:lnTo>
                          <a:lnTo>
                            <a:pt x="36" y="68"/>
                          </a:lnTo>
                          <a:lnTo>
                            <a:pt x="38" y="74"/>
                          </a:lnTo>
                          <a:lnTo>
                            <a:pt x="40" y="88"/>
                          </a:lnTo>
                          <a:lnTo>
                            <a:pt x="40" y="208"/>
                          </a:lnTo>
                          <a:lnTo>
                            <a:pt x="40" y="390"/>
                          </a:lnTo>
                          <a:lnTo>
                            <a:pt x="40" y="390"/>
                          </a:lnTo>
                          <a:lnTo>
                            <a:pt x="40" y="396"/>
                          </a:lnTo>
                          <a:lnTo>
                            <a:pt x="44" y="404"/>
                          </a:lnTo>
                          <a:lnTo>
                            <a:pt x="52" y="408"/>
                          </a:lnTo>
                          <a:lnTo>
                            <a:pt x="60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70" y="408"/>
                          </a:lnTo>
                          <a:lnTo>
                            <a:pt x="76" y="404"/>
                          </a:lnTo>
                          <a:lnTo>
                            <a:pt x="80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2" y="218"/>
                          </a:lnTo>
                          <a:lnTo>
                            <a:pt x="84" y="212"/>
                          </a:lnTo>
                          <a:lnTo>
                            <a:pt x="84" y="212"/>
                          </a:lnTo>
                          <a:lnTo>
                            <a:pt x="86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90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0" y="410"/>
                          </a:lnTo>
                          <a:lnTo>
                            <a:pt x="110" y="410"/>
                          </a:lnTo>
                          <a:lnTo>
                            <a:pt x="118" y="408"/>
                          </a:lnTo>
                          <a:lnTo>
                            <a:pt x="124" y="404"/>
                          </a:lnTo>
                          <a:lnTo>
                            <a:pt x="128" y="396"/>
                          </a:lnTo>
                          <a:lnTo>
                            <a:pt x="130" y="390"/>
                          </a:lnTo>
                          <a:lnTo>
                            <a:pt x="130" y="208"/>
                          </a:lnTo>
                          <a:lnTo>
                            <a:pt x="130" y="88"/>
                          </a:lnTo>
                          <a:lnTo>
                            <a:pt x="130" y="88"/>
                          </a:lnTo>
                          <a:lnTo>
                            <a:pt x="132" y="74"/>
                          </a:lnTo>
                          <a:lnTo>
                            <a:pt x="134" y="68"/>
                          </a:lnTo>
                          <a:lnTo>
                            <a:pt x="134" y="68"/>
                          </a:lnTo>
                          <a:lnTo>
                            <a:pt x="136" y="74"/>
                          </a:lnTo>
                          <a:lnTo>
                            <a:pt x="136" y="88"/>
                          </a:lnTo>
                          <a:lnTo>
                            <a:pt x="136" y="188"/>
                          </a:lnTo>
                          <a:lnTo>
                            <a:pt x="136" y="188"/>
                          </a:lnTo>
                          <a:lnTo>
                            <a:pt x="138" y="196"/>
                          </a:lnTo>
                          <a:lnTo>
                            <a:pt x="142" y="202"/>
                          </a:lnTo>
                          <a:lnTo>
                            <a:pt x="146" y="208"/>
                          </a:lnTo>
                          <a:lnTo>
                            <a:pt x="152" y="208"/>
                          </a:lnTo>
                          <a:lnTo>
                            <a:pt x="152" y="208"/>
                          </a:lnTo>
                          <a:lnTo>
                            <a:pt x="160" y="208"/>
                          </a:lnTo>
                          <a:lnTo>
                            <a:pt x="164" y="202"/>
                          </a:lnTo>
                          <a:lnTo>
                            <a:pt x="168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68" y="66"/>
                          </a:lnTo>
                          <a:lnTo>
                            <a:pt x="166" y="54"/>
                          </a:lnTo>
                          <a:lnTo>
                            <a:pt x="164" y="44"/>
                          </a:lnTo>
                          <a:lnTo>
                            <a:pt x="158" y="34"/>
                          </a:lnTo>
                          <a:lnTo>
                            <a:pt x="152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30" y="4"/>
                          </a:lnTo>
                          <a:lnTo>
                            <a:pt x="130" y="4"/>
                          </a:lnTo>
                          <a:lnTo>
                            <a:pt x="122" y="2"/>
                          </a:lnTo>
                          <a:lnTo>
                            <a:pt x="112" y="0"/>
                          </a:lnTo>
                          <a:lnTo>
                            <a:pt x="104" y="0"/>
                          </a:lnTo>
                          <a:lnTo>
                            <a:pt x="98" y="2"/>
                          </a:lnTo>
                          <a:lnTo>
                            <a:pt x="98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418" name="Группа 417"/>
                  <p:cNvGrpSpPr/>
                  <p:nvPr/>
                </p:nvGrpSpPr>
                <p:grpSpPr>
                  <a:xfrm>
                    <a:off x="-1459680" y="4913905"/>
                    <a:ext cx="196464" cy="573209"/>
                    <a:chOff x="-430118" y="4632625"/>
                    <a:chExt cx="123388" cy="360000"/>
                  </a:xfrm>
                </p:grpSpPr>
                <p:sp>
                  <p:nvSpPr>
                    <p:cNvPr id="425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-399633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8" y="18"/>
                        </a:cxn>
                        <a:cxn ang="0">
                          <a:pos x="4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4" y="58"/>
                        </a:cxn>
                        <a:cxn ang="0">
                          <a:pos x="8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8" y="66"/>
                        </a:cxn>
                        <a:cxn ang="0">
                          <a:pos x="80" y="58"/>
                        </a:cxn>
                        <a:cxn ang="0">
                          <a:pos x="84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4" y="34"/>
                        </a:cxn>
                        <a:cxn ang="0">
                          <a:pos x="80" y="26"/>
                        </a:cxn>
                        <a:cxn ang="0">
                          <a:pos x="78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8" y="18"/>
                          </a:lnTo>
                          <a:lnTo>
                            <a:pt x="4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4" y="58"/>
                          </a:lnTo>
                          <a:lnTo>
                            <a:pt x="8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8" y="66"/>
                          </a:lnTo>
                          <a:lnTo>
                            <a:pt x="80" y="58"/>
                          </a:lnTo>
                          <a:lnTo>
                            <a:pt x="84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4" y="34"/>
                          </a:lnTo>
                          <a:lnTo>
                            <a:pt x="80" y="26"/>
                          </a:lnTo>
                          <a:lnTo>
                            <a:pt x="78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solidFill>
                      <a:srgbClr val="00854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26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-430118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2"/>
                        </a:cxn>
                        <a:cxn ang="0">
                          <a:pos x="84" y="4"/>
                        </a:cxn>
                        <a:cxn ang="0">
                          <a:pos x="70" y="2"/>
                        </a:cxn>
                        <a:cxn ang="0">
                          <a:pos x="56" y="0"/>
                        </a:cxn>
                        <a:cxn ang="0">
                          <a:pos x="40" y="4"/>
                        </a:cxn>
                        <a:cxn ang="0">
                          <a:pos x="32" y="10"/>
                        </a:cxn>
                        <a:cxn ang="0">
                          <a:pos x="16" y="26"/>
                        </a:cxn>
                        <a:cxn ang="0">
                          <a:pos x="6" y="44"/>
                        </a:cxn>
                        <a:cxn ang="0">
                          <a:pos x="0" y="66"/>
                        </a:cxn>
                        <a:cxn ang="0">
                          <a:pos x="0" y="188"/>
                        </a:cxn>
                        <a:cxn ang="0">
                          <a:pos x="0" y="196"/>
                        </a:cxn>
                        <a:cxn ang="0">
                          <a:pos x="10" y="208"/>
                        </a:cxn>
                        <a:cxn ang="0">
                          <a:pos x="16" y="208"/>
                        </a:cxn>
                        <a:cxn ang="0">
                          <a:pos x="28" y="202"/>
                        </a:cxn>
                        <a:cxn ang="0">
                          <a:pos x="32" y="188"/>
                        </a:cxn>
                        <a:cxn ang="0">
                          <a:pos x="32" y="88"/>
                        </a:cxn>
                        <a:cxn ang="0">
                          <a:pos x="36" y="68"/>
                        </a:cxn>
                        <a:cxn ang="0">
                          <a:pos x="38" y="74"/>
                        </a:cxn>
                        <a:cxn ang="0">
                          <a:pos x="38" y="208"/>
                        </a:cxn>
                        <a:cxn ang="0">
                          <a:pos x="38" y="390"/>
                        </a:cxn>
                        <a:cxn ang="0">
                          <a:pos x="44" y="404"/>
                        </a:cxn>
                        <a:cxn ang="0">
                          <a:pos x="58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4" y="212"/>
                        </a:cxn>
                        <a:cxn ang="0">
                          <a:pos x="86" y="218"/>
                        </a:cxn>
                        <a:cxn ang="0">
                          <a:pos x="88" y="390"/>
                        </a:cxn>
                        <a:cxn ang="0">
                          <a:pos x="88" y="396"/>
                        </a:cxn>
                        <a:cxn ang="0">
                          <a:pos x="100" y="408"/>
                        </a:cxn>
                        <a:cxn ang="0">
                          <a:pos x="110" y="410"/>
                        </a:cxn>
                        <a:cxn ang="0">
                          <a:pos x="118" y="408"/>
                        </a:cxn>
                        <a:cxn ang="0">
                          <a:pos x="128" y="396"/>
                        </a:cxn>
                        <a:cxn ang="0">
                          <a:pos x="130" y="208"/>
                        </a:cxn>
                        <a:cxn ang="0">
                          <a:pos x="130" y="88"/>
                        </a:cxn>
                        <a:cxn ang="0">
                          <a:pos x="132" y="68"/>
                        </a:cxn>
                        <a:cxn ang="0">
                          <a:pos x="134" y="74"/>
                        </a:cxn>
                        <a:cxn ang="0">
                          <a:pos x="136" y="188"/>
                        </a:cxn>
                        <a:cxn ang="0">
                          <a:pos x="138" y="196"/>
                        </a:cxn>
                        <a:cxn ang="0">
                          <a:pos x="146" y="208"/>
                        </a:cxn>
                        <a:cxn ang="0">
                          <a:pos x="152" y="208"/>
                        </a:cxn>
                        <a:cxn ang="0">
                          <a:pos x="164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6" y="54"/>
                        </a:cxn>
                        <a:cxn ang="0">
                          <a:pos x="158" y="34"/>
                        </a:cxn>
                        <a:cxn ang="0">
                          <a:pos x="146" y="18"/>
                        </a:cxn>
                        <a:cxn ang="0">
                          <a:pos x="128" y="4"/>
                        </a:cxn>
                        <a:cxn ang="0">
                          <a:pos x="120" y="2"/>
                        </a:cxn>
                        <a:cxn ang="0">
                          <a:pos x="104" y="0"/>
                        </a:cxn>
                        <a:cxn ang="0">
                          <a:pos x="98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98" y="2"/>
                          </a:moveTo>
                          <a:lnTo>
                            <a:pt x="98" y="2"/>
                          </a:lnTo>
                          <a:lnTo>
                            <a:pt x="84" y="4"/>
                          </a:lnTo>
                          <a:lnTo>
                            <a:pt x="84" y="4"/>
                          </a:lnTo>
                          <a:lnTo>
                            <a:pt x="70" y="2"/>
                          </a:lnTo>
                          <a:lnTo>
                            <a:pt x="70" y="2"/>
                          </a:lnTo>
                          <a:lnTo>
                            <a:pt x="64" y="0"/>
                          </a:lnTo>
                          <a:lnTo>
                            <a:pt x="56" y="0"/>
                          </a:lnTo>
                          <a:lnTo>
                            <a:pt x="48" y="2"/>
                          </a:lnTo>
                          <a:lnTo>
                            <a:pt x="40" y="4"/>
                          </a:lnTo>
                          <a:lnTo>
                            <a:pt x="40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6" y="26"/>
                          </a:lnTo>
                          <a:lnTo>
                            <a:pt x="10" y="34"/>
                          </a:lnTo>
                          <a:lnTo>
                            <a:pt x="6" y="44"/>
                          </a:lnTo>
                          <a:lnTo>
                            <a:pt x="2" y="54"/>
                          </a:lnTo>
                          <a:lnTo>
                            <a:pt x="0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4" y="202"/>
                          </a:lnTo>
                          <a:lnTo>
                            <a:pt x="10" y="208"/>
                          </a:lnTo>
                          <a:lnTo>
                            <a:pt x="16" y="208"/>
                          </a:lnTo>
                          <a:lnTo>
                            <a:pt x="16" y="208"/>
                          </a:lnTo>
                          <a:lnTo>
                            <a:pt x="22" y="208"/>
                          </a:lnTo>
                          <a:lnTo>
                            <a:pt x="28" y="202"/>
                          </a:lnTo>
                          <a:lnTo>
                            <a:pt x="32" y="196"/>
                          </a:lnTo>
                          <a:lnTo>
                            <a:pt x="32" y="188"/>
                          </a:lnTo>
                          <a:lnTo>
                            <a:pt x="32" y="88"/>
                          </a:lnTo>
                          <a:lnTo>
                            <a:pt x="32" y="88"/>
                          </a:lnTo>
                          <a:lnTo>
                            <a:pt x="34" y="74"/>
                          </a:lnTo>
                          <a:lnTo>
                            <a:pt x="36" y="68"/>
                          </a:lnTo>
                          <a:lnTo>
                            <a:pt x="36" y="68"/>
                          </a:lnTo>
                          <a:lnTo>
                            <a:pt x="38" y="74"/>
                          </a:lnTo>
                          <a:lnTo>
                            <a:pt x="38" y="88"/>
                          </a:lnTo>
                          <a:lnTo>
                            <a:pt x="38" y="208"/>
                          </a:lnTo>
                          <a:lnTo>
                            <a:pt x="38" y="390"/>
                          </a:lnTo>
                          <a:lnTo>
                            <a:pt x="38" y="390"/>
                          </a:lnTo>
                          <a:lnTo>
                            <a:pt x="40" y="396"/>
                          </a:lnTo>
                          <a:lnTo>
                            <a:pt x="44" y="404"/>
                          </a:lnTo>
                          <a:lnTo>
                            <a:pt x="50" y="408"/>
                          </a:lnTo>
                          <a:lnTo>
                            <a:pt x="58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68" y="408"/>
                          </a:lnTo>
                          <a:lnTo>
                            <a:pt x="76" y="404"/>
                          </a:lnTo>
                          <a:lnTo>
                            <a:pt x="80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2" y="218"/>
                          </a:lnTo>
                          <a:lnTo>
                            <a:pt x="84" y="212"/>
                          </a:lnTo>
                          <a:lnTo>
                            <a:pt x="84" y="212"/>
                          </a:lnTo>
                          <a:lnTo>
                            <a:pt x="86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88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0" y="410"/>
                          </a:lnTo>
                          <a:lnTo>
                            <a:pt x="110" y="410"/>
                          </a:lnTo>
                          <a:lnTo>
                            <a:pt x="118" y="408"/>
                          </a:lnTo>
                          <a:lnTo>
                            <a:pt x="124" y="404"/>
                          </a:lnTo>
                          <a:lnTo>
                            <a:pt x="128" y="396"/>
                          </a:lnTo>
                          <a:lnTo>
                            <a:pt x="130" y="390"/>
                          </a:lnTo>
                          <a:lnTo>
                            <a:pt x="130" y="208"/>
                          </a:lnTo>
                          <a:lnTo>
                            <a:pt x="130" y="88"/>
                          </a:lnTo>
                          <a:lnTo>
                            <a:pt x="130" y="88"/>
                          </a:lnTo>
                          <a:lnTo>
                            <a:pt x="130" y="74"/>
                          </a:lnTo>
                          <a:lnTo>
                            <a:pt x="132" y="68"/>
                          </a:lnTo>
                          <a:lnTo>
                            <a:pt x="132" y="68"/>
                          </a:lnTo>
                          <a:lnTo>
                            <a:pt x="134" y="74"/>
                          </a:lnTo>
                          <a:lnTo>
                            <a:pt x="136" y="88"/>
                          </a:lnTo>
                          <a:lnTo>
                            <a:pt x="136" y="188"/>
                          </a:lnTo>
                          <a:lnTo>
                            <a:pt x="136" y="188"/>
                          </a:lnTo>
                          <a:lnTo>
                            <a:pt x="138" y="196"/>
                          </a:lnTo>
                          <a:lnTo>
                            <a:pt x="140" y="202"/>
                          </a:lnTo>
                          <a:lnTo>
                            <a:pt x="146" y="208"/>
                          </a:lnTo>
                          <a:lnTo>
                            <a:pt x="152" y="208"/>
                          </a:lnTo>
                          <a:lnTo>
                            <a:pt x="152" y="208"/>
                          </a:lnTo>
                          <a:lnTo>
                            <a:pt x="158" y="208"/>
                          </a:lnTo>
                          <a:lnTo>
                            <a:pt x="164" y="202"/>
                          </a:lnTo>
                          <a:lnTo>
                            <a:pt x="168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68" y="66"/>
                          </a:lnTo>
                          <a:lnTo>
                            <a:pt x="166" y="54"/>
                          </a:lnTo>
                          <a:lnTo>
                            <a:pt x="162" y="44"/>
                          </a:lnTo>
                          <a:lnTo>
                            <a:pt x="158" y="34"/>
                          </a:lnTo>
                          <a:lnTo>
                            <a:pt x="152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28" y="4"/>
                          </a:lnTo>
                          <a:lnTo>
                            <a:pt x="128" y="4"/>
                          </a:lnTo>
                          <a:lnTo>
                            <a:pt x="120" y="2"/>
                          </a:lnTo>
                          <a:lnTo>
                            <a:pt x="112" y="0"/>
                          </a:lnTo>
                          <a:lnTo>
                            <a:pt x="104" y="0"/>
                          </a:lnTo>
                          <a:lnTo>
                            <a:pt x="98" y="2"/>
                          </a:lnTo>
                          <a:lnTo>
                            <a:pt x="98" y="2"/>
                          </a:lnTo>
                          <a:close/>
                        </a:path>
                      </a:pathLst>
                    </a:custGeom>
                    <a:solidFill>
                      <a:srgbClr val="00854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419" name="Группа 418"/>
                  <p:cNvGrpSpPr/>
                  <p:nvPr/>
                </p:nvGrpSpPr>
                <p:grpSpPr>
                  <a:xfrm>
                    <a:off x="-1222902" y="4916283"/>
                    <a:ext cx="196464" cy="573209"/>
                    <a:chOff x="-835118" y="4632625"/>
                    <a:chExt cx="123388" cy="360000"/>
                  </a:xfrm>
                  <a:solidFill>
                    <a:srgbClr val="00854F"/>
                  </a:solidFill>
                </p:grpSpPr>
                <p:sp>
                  <p:nvSpPr>
                    <p:cNvPr id="423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-803182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6" y="18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2" y="58"/>
                        </a:cxn>
                        <a:cxn ang="0">
                          <a:pos x="6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6" y="66"/>
                        </a:cxn>
                        <a:cxn ang="0">
                          <a:pos x="80" y="58"/>
                        </a:cxn>
                        <a:cxn ang="0">
                          <a:pos x="82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2" y="34"/>
                        </a:cxn>
                        <a:cxn ang="0">
                          <a:pos x="80" y="26"/>
                        </a:cxn>
                        <a:cxn ang="0">
                          <a:pos x="76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lnTo>
                            <a:pt x="2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2" y="58"/>
                          </a:lnTo>
                          <a:lnTo>
                            <a:pt x="6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6" y="66"/>
                          </a:lnTo>
                          <a:lnTo>
                            <a:pt x="80" y="58"/>
                          </a:lnTo>
                          <a:lnTo>
                            <a:pt x="82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2" y="34"/>
                          </a:lnTo>
                          <a:lnTo>
                            <a:pt x="80" y="26"/>
                          </a:lnTo>
                          <a:lnTo>
                            <a:pt x="76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24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-835118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100" y="2"/>
                        </a:cxn>
                        <a:cxn ang="0">
                          <a:pos x="86" y="4"/>
                        </a:cxn>
                        <a:cxn ang="0">
                          <a:pos x="72" y="2"/>
                        </a:cxn>
                        <a:cxn ang="0">
                          <a:pos x="58" y="0"/>
                        </a:cxn>
                        <a:cxn ang="0">
                          <a:pos x="42" y="4"/>
                        </a:cxn>
                        <a:cxn ang="0">
                          <a:pos x="32" y="10"/>
                        </a:cxn>
                        <a:cxn ang="0">
                          <a:pos x="18" y="26"/>
                        </a:cxn>
                        <a:cxn ang="0">
                          <a:pos x="8" y="44"/>
                        </a:cxn>
                        <a:cxn ang="0">
                          <a:pos x="2" y="66"/>
                        </a:cxn>
                        <a:cxn ang="0">
                          <a:pos x="0" y="188"/>
                        </a:cxn>
                        <a:cxn ang="0">
                          <a:pos x="2" y="196"/>
                        </a:cxn>
                        <a:cxn ang="0">
                          <a:pos x="10" y="208"/>
                        </a:cxn>
                        <a:cxn ang="0">
                          <a:pos x="18" y="208"/>
                        </a:cxn>
                        <a:cxn ang="0">
                          <a:pos x="30" y="202"/>
                        </a:cxn>
                        <a:cxn ang="0">
                          <a:pos x="34" y="188"/>
                        </a:cxn>
                        <a:cxn ang="0">
                          <a:pos x="34" y="88"/>
                        </a:cxn>
                        <a:cxn ang="0">
                          <a:pos x="38" y="68"/>
                        </a:cxn>
                        <a:cxn ang="0">
                          <a:pos x="40" y="74"/>
                        </a:cxn>
                        <a:cxn ang="0">
                          <a:pos x="40" y="208"/>
                        </a:cxn>
                        <a:cxn ang="0">
                          <a:pos x="40" y="390"/>
                        </a:cxn>
                        <a:cxn ang="0">
                          <a:pos x="46" y="404"/>
                        </a:cxn>
                        <a:cxn ang="0">
                          <a:pos x="60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6" y="212"/>
                        </a:cxn>
                        <a:cxn ang="0">
                          <a:pos x="88" y="218"/>
                        </a:cxn>
                        <a:cxn ang="0">
                          <a:pos x="88" y="390"/>
                        </a:cxn>
                        <a:cxn ang="0">
                          <a:pos x="90" y="396"/>
                        </a:cxn>
                        <a:cxn ang="0">
                          <a:pos x="100" y="408"/>
                        </a:cxn>
                        <a:cxn ang="0">
                          <a:pos x="112" y="410"/>
                        </a:cxn>
                        <a:cxn ang="0">
                          <a:pos x="120" y="408"/>
                        </a:cxn>
                        <a:cxn ang="0">
                          <a:pos x="130" y="396"/>
                        </a:cxn>
                        <a:cxn ang="0">
                          <a:pos x="132" y="208"/>
                        </a:cxn>
                        <a:cxn ang="0">
                          <a:pos x="132" y="88"/>
                        </a:cxn>
                        <a:cxn ang="0">
                          <a:pos x="134" y="68"/>
                        </a:cxn>
                        <a:cxn ang="0">
                          <a:pos x="136" y="74"/>
                        </a:cxn>
                        <a:cxn ang="0">
                          <a:pos x="138" y="188"/>
                        </a:cxn>
                        <a:cxn ang="0">
                          <a:pos x="138" y="196"/>
                        </a:cxn>
                        <a:cxn ang="0">
                          <a:pos x="148" y="208"/>
                        </a:cxn>
                        <a:cxn ang="0">
                          <a:pos x="154" y="208"/>
                        </a:cxn>
                        <a:cxn ang="0">
                          <a:pos x="166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8" y="54"/>
                        </a:cxn>
                        <a:cxn ang="0">
                          <a:pos x="160" y="34"/>
                        </a:cxn>
                        <a:cxn ang="0">
                          <a:pos x="146" y="18"/>
                        </a:cxn>
                        <a:cxn ang="0">
                          <a:pos x="130" y="4"/>
                        </a:cxn>
                        <a:cxn ang="0">
                          <a:pos x="122" y="2"/>
                        </a:cxn>
                        <a:cxn ang="0">
                          <a:pos x="106" y="0"/>
                        </a:cxn>
                        <a:cxn ang="0">
                          <a:pos x="100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100" y="2"/>
                          </a:moveTo>
                          <a:lnTo>
                            <a:pt x="100" y="2"/>
                          </a:lnTo>
                          <a:lnTo>
                            <a:pt x="86" y="4"/>
                          </a:lnTo>
                          <a:lnTo>
                            <a:pt x="86" y="4"/>
                          </a:lnTo>
                          <a:lnTo>
                            <a:pt x="72" y="2"/>
                          </a:lnTo>
                          <a:lnTo>
                            <a:pt x="72" y="2"/>
                          </a:lnTo>
                          <a:lnTo>
                            <a:pt x="66" y="0"/>
                          </a:lnTo>
                          <a:lnTo>
                            <a:pt x="58" y="0"/>
                          </a:lnTo>
                          <a:lnTo>
                            <a:pt x="50" y="2"/>
                          </a:lnTo>
                          <a:lnTo>
                            <a:pt x="42" y="4"/>
                          </a:lnTo>
                          <a:lnTo>
                            <a:pt x="42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8" y="26"/>
                          </a:lnTo>
                          <a:lnTo>
                            <a:pt x="12" y="34"/>
                          </a:lnTo>
                          <a:lnTo>
                            <a:pt x="8" y="44"/>
                          </a:lnTo>
                          <a:lnTo>
                            <a:pt x="4" y="54"/>
                          </a:lnTo>
                          <a:lnTo>
                            <a:pt x="2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2" y="196"/>
                          </a:lnTo>
                          <a:lnTo>
                            <a:pt x="6" y="202"/>
                          </a:lnTo>
                          <a:lnTo>
                            <a:pt x="10" y="208"/>
                          </a:lnTo>
                          <a:lnTo>
                            <a:pt x="18" y="208"/>
                          </a:lnTo>
                          <a:lnTo>
                            <a:pt x="18" y="208"/>
                          </a:lnTo>
                          <a:lnTo>
                            <a:pt x="24" y="208"/>
                          </a:lnTo>
                          <a:lnTo>
                            <a:pt x="30" y="202"/>
                          </a:lnTo>
                          <a:lnTo>
                            <a:pt x="32" y="196"/>
                          </a:lnTo>
                          <a:lnTo>
                            <a:pt x="34" y="188"/>
                          </a:lnTo>
                          <a:lnTo>
                            <a:pt x="34" y="88"/>
                          </a:lnTo>
                          <a:lnTo>
                            <a:pt x="34" y="88"/>
                          </a:lnTo>
                          <a:lnTo>
                            <a:pt x="34" y="74"/>
                          </a:lnTo>
                          <a:lnTo>
                            <a:pt x="38" y="68"/>
                          </a:lnTo>
                          <a:lnTo>
                            <a:pt x="38" y="68"/>
                          </a:lnTo>
                          <a:lnTo>
                            <a:pt x="40" y="74"/>
                          </a:lnTo>
                          <a:lnTo>
                            <a:pt x="40" y="88"/>
                          </a:lnTo>
                          <a:lnTo>
                            <a:pt x="40" y="208"/>
                          </a:lnTo>
                          <a:lnTo>
                            <a:pt x="40" y="390"/>
                          </a:lnTo>
                          <a:lnTo>
                            <a:pt x="40" y="390"/>
                          </a:lnTo>
                          <a:lnTo>
                            <a:pt x="42" y="396"/>
                          </a:lnTo>
                          <a:lnTo>
                            <a:pt x="46" y="404"/>
                          </a:lnTo>
                          <a:lnTo>
                            <a:pt x="52" y="408"/>
                          </a:lnTo>
                          <a:lnTo>
                            <a:pt x="60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70" y="408"/>
                          </a:lnTo>
                          <a:lnTo>
                            <a:pt x="76" y="404"/>
                          </a:lnTo>
                          <a:lnTo>
                            <a:pt x="82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4" y="218"/>
                          </a:lnTo>
                          <a:lnTo>
                            <a:pt x="86" y="212"/>
                          </a:lnTo>
                          <a:lnTo>
                            <a:pt x="86" y="212"/>
                          </a:lnTo>
                          <a:lnTo>
                            <a:pt x="88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90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2" y="410"/>
                          </a:lnTo>
                          <a:lnTo>
                            <a:pt x="112" y="410"/>
                          </a:lnTo>
                          <a:lnTo>
                            <a:pt x="120" y="408"/>
                          </a:lnTo>
                          <a:lnTo>
                            <a:pt x="126" y="404"/>
                          </a:lnTo>
                          <a:lnTo>
                            <a:pt x="130" y="396"/>
                          </a:lnTo>
                          <a:lnTo>
                            <a:pt x="132" y="390"/>
                          </a:lnTo>
                          <a:lnTo>
                            <a:pt x="132" y="208"/>
                          </a:lnTo>
                          <a:lnTo>
                            <a:pt x="132" y="88"/>
                          </a:lnTo>
                          <a:lnTo>
                            <a:pt x="132" y="88"/>
                          </a:lnTo>
                          <a:lnTo>
                            <a:pt x="132" y="74"/>
                          </a:lnTo>
                          <a:lnTo>
                            <a:pt x="134" y="68"/>
                          </a:lnTo>
                          <a:lnTo>
                            <a:pt x="134" y="68"/>
                          </a:lnTo>
                          <a:lnTo>
                            <a:pt x="136" y="74"/>
                          </a:lnTo>
                          <a:lnTo>
                            <a:pt x="138" y="88"/>
                          </a:lnTo>
                          <a:lnTo>
                            <a:pt x="138" y="188"/>
                          </a:lnTo>
                          <a:lnTo>
                            <a:pt x="138" y="188"/>
                          </a:lnTo>
                          <a:lnTo>
                            <a:pt x="138" y="196"/>
                          </a:lnTo>
                          <a:lnTo>
                            <a:pt x="142" y="202"/>
                          </a:lnTo>
                          <a:lnTo>
                            <a:pt x="148" y="208"/>
                          </a:lnTo>
                          <a:lnTo>
                            <a:pt x="154" y="208"/>
                          </a:lnTo>
                          <a:lnTo>
                            <a:pt x="154" y="208"/>
                          </a:lnTo>
                          <a:lnTo>
                            <a:pt x="160" y="208"/>
                          </a:lnTo>
                          <a:lnTo>
                            <a:pt x="166" y="202"/>
                          </a:lnTo>
                          <a:lnTo>
                            <a:pt x="170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70" y="66"/>
                          </a:lnTo>
                          <a:lnTo>
                            <a:pt x="168" y="54"/>
                          </a:lnTo>
                          <a:lnTo>
                            <a:pt x="164" y="44"/>
                          </a:lnTo>
                          <a:lnTo>
                            <a:pt x="160" y="34"/>
                          </a:lnTo>
                          <a:lnTo>
                            <a:pt x="154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30" y="4"/>
                          </a:lnTo>
                          <a:lnTo>
                            <a:pt x="130" y="4"/>
                          </a:lnTo>
                          <a:lnTo>
                            <a:pt x="122" y="2"/>
                          </a:lnTo>
                          <a:lnTo>
                            <a:pt x="114" y="0"/>
                          </a:lnTo>
                          <a:lnTo>
                            <a:pt x="106" y="0"/>
                          </a:lnTo>
                          <a:lnTo>
                            <a:pt x="100" y="2"/>
                          </a:lnTo>
                          <a:lnTo>
                            <a:pt x="100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435" name="Группа 434"/>
                  <p:cNvGrpSpPr/>
                  <p:nvPr/>
                </p:nvGrpSpPr>
                <p:grpSpPr>
                  <a:xfrm>
                    <a:off x="-422272" y="4915093"/>
                    <a:ext cx="196464" cy="573209"/>
                    <a:chOff x="-803722" y="4632625"/>
                    <a:chExt cx="123388" cy="360000"/>
                  </a:xfrm>
                  <a:solidFill>
                    <a:srgbClr val="00854F"/>
                  </a:solidFill>
                </p:grpSpPr>
                <p:sp>
                  <p:nvSpPr>
                    <p:cNvPr id="436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-771785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6" y="18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2" y="58"/>
                        </a:cxn>
                        <a:cxn ang="0">
                          <a:pos x="6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6" y="66"/>
                        </a:cxn>
                        <a:cxn ang="0">
                          <a:pos x="80" y="58"/>
                        </a:cxn>
                        <a:cxn ang="0">
                          <a:pos x="82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2" y="34"/>
                        </a:cxn>
                        <a:cxn ang="0">
                          <a:pos x="80" y="26"/>
                        </a:cxn>
                        <a:cxn ang="0">
                          <a:pos x="76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lnTo>
                            <a:pt x="2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2" y="58"/>
                          </a:lnTo>
                          <a:lnTo>
                            <a:pt x="6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6" y="66"/>
                          </a:lnTo>
                          <a:lnTo>
                            <a:pt x="80" y="58"/>
                          </a:lnTo>
                          <a:lnTo>
                            <a:pt x="82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2" y="34"/>
                          </a:lnTo>
                          <a:lnTo>
                            <a:pt x="80" y="26"/>
                          </a:lnTo>
                          <a:lnTo>
                            <a:pt x="76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37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-803722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100" y="2"/>
                        </a:cxn>
                        <a:cxn ang="0">
                          <a:pos x="86" y="4"/>
                        </a:cxn>
                        <a:cxn ang="0">
                          <a:pos x="72" y="2"/>
                        </a:cxn>
                        <a:cxn ang="0">
                          <a:pos x="58" y="0"/>
                        </a:cxn>
                        <a:cxn ang="0">
                          <a:pos x="42" y="4"/>
                        </a:cxn>
                        <a:cxn ang="0">
                          <a:pos x="32" y="10"/>
                        </a:cxn>
                        <a:cxn ang="0">
                          <a:pos x="18" y="26"/>
                        </a:cxn>
                        <a:cxn ang="0">
                          <a:pos x="8" y="44"/>
                        </a:cxn>
                        <a:cxn ang="0">
                          <a:pos x="2" y="66"/>
                        </a:cxn>
                        <a:cxn ang="0">
                          <a:pos x="0" y="188"/>
                        </a:cxn>
                        <a:cxn ang="0">
                          <a:pos x="2" y="196"/>
                        </a:cxn>
                        <a:cxn ang="0">
                          <a:pos x="10" y="208"/>
                        </a:cxn>
                        <a:cxn ang="0">
                          <a:pos x="18" y="208"/>
                        </a:cxn>
                        <a:cxn ang="0">
                          <a:pos x="30" y="202"/>
                        </a:cxn>
                        <a:cxn ang="0">
                          <a:pos x="34" y="188"/>
                        </a:cxn>
                        <a:cxn ang="0">
                          <a:pos x="34" y="88"/>
                        </a:cxn>
                        <a:cxn ang="0">
                          <a:pos x="38" y="68"/>
                        </a:cxn>
                        <a:cxn ang="0">
                          <a:pos x="40" y="74"/>
                        </a:cxn>
                        <a:cxn ang="0">
                          <a:pos x="40" y="208"/>
                        </a:cxn>
                        <a:cxn ang="0">
                          <a:pos x="40" y="390"/>
                        </a:cxn>
                        <a:cxn ang="0">
                          <a:pos x="46" y="404"/>
                        </a:cxn>
                        <a:cxn ang="0">
                          <a:pos x="60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6" y="212"/>
                        </a:cxn>
                        <a:cxn ang="0">
                          <a:pos x="88" y="218"/>
                        </a:cxn>
                        <a:cxn ang="0">
                          <a:pos x="88" y="390"/>
                        </a:cxn>
                        <a:cxn ang="0">
                          <a:pos x="90" y="396"/>
                        </a:cxn>
                        <a:cxn ang="0">
                          <a:pos x="100" y="408"/>
                        </a:cxn>
                        <a:cxn ang="0">
                          <a:pos x="112" y="410"/>
                        </a:cxn>
                        <a:cxn ang="0">
                          <a:pos x="120" y="408"/>
                        </a:cxn>
                        <a:cxn ang="0">
                          <a:pos x="130" y="396"/>
                        </a:cxn>
                        <a:cxn ang="0">
                          <a:pos x="132" y="208"/>
                        </a:cxn>
                        <a:cxn ang="0">
                          <a:pos x="132" y="88"/>
                        </a:cxn>
                        <a:cxn ang="0">
                          <a:pos x="134" y="68"/>
                        </a:cxn>
                        <a:cxn ang="0">
                          <a:pos x="136" y="74"/>
                        </a:cxn>
                        <a:cxn ang="0">
                          <a:pos x="138" y="188"/>
                        </a:cxn>
                        <a:cxn ang="0">
                          <a:pos x="138" y="196"/>
                        </a:cxn>
                        <a:cxn ang="0">
                          <a:pos x="148" y="208"/>
                        </a:cxn>
                        <a:cxn ang="0">
                          <a:pos x="154" y="208"/>
                        </a:cxn>
                        <a:cxn ang="0">
                          <a:pos x="166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8" y="54"/>
                        </a:cxn>
                        <a:cxn ang="0">
                          <a:pos x="160" y="34"/>
                        </a:cxn>
                        <a:cxn ang="0">
                          <a:pos x="146" y="18"/>
                        </a:cxn>
                        <a:cxn ang="0">
                          <a:pos x="130" y="4"/>
                        </a:cxn>
                        <a:cxn ang="0">
                          <a:pos x="122" y="2"/>
                        </a:cxn>
                        <a:cxn ang="0">
                          <a:pos x="106" y="0"/>
                        </a:cxn>
                        <a:cxn ang="0">
                          <a:pos x="100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100" y="2"/>
                          </a:moveTo>
                          <a:lnTo>
                            <a:pt x="100" y="2"/>
                          </a:lnTo>
                          <a:lnTo>
                            <a:pt x="86" y="4"/>
                          </a:lnTo>
                          <a:lnTo>
                            <a:pt x="86" y="4"/>
                          </a:lnTo>
                          <a:lnTo>
                            <a:pt x="72" y="2"/>
                          </a:lnTo>
                          <a:lnTo>
                            <a:pt x="72" y="2"/>
                          </a:lnTo>
                          <a:lnTo>
                            <a:pt x="66" y="0"/>
                          </a:lnTo>
                          <a:lnTo>
                            <a:pt x="58" y="0"/>
                          </a:lnTo>
                          <a:lnTo>
                            <a:pt x="50" y="2"/>
                          </a:lnTo>
                          <a:lnTo>
                            <a:pt x="42" y="4"/>
                          </a:lnTo>
                          <a:lnTo>
                            <a:pt x="42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8" y="26"/>
                          </a:lnTo>
                          <a:lnTo>
                            <a:pt x="12" y="34"/>
                          </a:lnTo>
                          <a:lnTo>
                            <a:pt x="8" y="44"/>
                          </a:lnTo>
                          <a:lnTo>
                            <a:pt x="4" y="54"/>
                          </a:lnTo>
                          <a:lnTo>
                            <a:pt x="2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2" y="196"/>
                          </a:lnTo>
                          <a:lnTo>
                            <a:pt x="6" y="202"/>
                          </a:lnTo>
                          <a:lnTo>
                            <a:pt x="10" y="208"/>
                          </a:lnTo>
                          <a:lnTo>
                            <a:pt x="18" y="208"/>
                          </a:lnTo>
                          <a:lnTo>
                            <a:pt x="18" y="208"/>
                          </a:lnTo>
                          <a:lnTo>
                            <a:pt x="24" y="208"/>
                          </a:lnTo>
                          <a:lnTo>
                            <a:pt x="30" y="202"/>
                          </a:lnTo>
                          <a:lnTo>
                            <a:pt x="32" y="196"/>
                          </a:lnTo>
                          <a:lnTo>
                            <a:pt x="34" y="188"/>
                          </a:lnTo>
                          <a:lnTo>
                            <a:pt x="34" y="88"/>
                          </a:lnTo>
                          <a:lnTo>
                            <a:pt x="34" y="88"/>
                          </a:lnTo>
                          <a:lnTo>
                            <a:pt x="34" y="74"/>
                          </a:lnTo>
                          <a:lnTo>
                            <a:pt x="38" y="68"/>
                          </a:lnTo>
                          <a:lnTo>
                            <a:pt x="38" y="68"/>
                          </a:lnTo>
                          <a:lnTo>
                            <a:pt x="40" y="74"/>
                          </a:lnTo>
                          <a:lnTo>
                            <a:pt x="40" y="88"/>
                          </a:lnTo>
                          <a:lnTo>
                            <a:pt x="40" y="208"/>
                          </a:lnTo>
                          <a:lnTo>
                            <a:pt x="40" y="390"/>
                          </a:lnTo>
                          <a:lnTo>
                            <a:pt x="40" y="390"/>
                          </a:lnTo>
                          <a:lnTo>
                            <a:pt x="42" y="396"/>
                          </a:lnTo>
                          <a:lnTo>
                            <a:pt x="46" y="404"/>
                          </a:lnTo>
                          <a:lnTo>
                            <a:pt x="52" y="408"/>
                          </a:lnTo>
                          <a:lnTo>
                            <a:pt x="60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70" y="408"/>
                          </a:lnTo>
                          <a:lnTo>
                            <a:pt x="76" y="404"/>
                          </a:lnTo>
                          <a:lnTo>
                            <a:pt x="82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4" y="218"/>
                          </a:lnTo>
                          <a:lnTo>
                            <a:pt x="86" y="212"/>
                          </a:lnTo>
                          <a:lnTo>
                            <a:pt x="86" y="212"/>
                          </a:lnTo>
                          <a:lnTo>
                            <a:pt x="88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90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2" y="410"/>
                          </a:lnTo>
                          <a:lnTo>
                            <a:pt x="112" y="410"/>
                          </a:lnTo>
                          <a:lnTo>
                            <a:pt x="120" y="408"/>
                          </a:lnTo>
                          <a:lnTo>
                            <a:pt x="126" y="404"/>
                          </a:lnTo>
                          <a:lnTo>
                            <a:pt x="130" y="396"/>
                          </a:lnTo>
                          <a:lnTo>
                            <a:pt x="132" y="390"/>
                          </a:lnTo>
                          <a:lnTo>
                            <a:pt x="132" y="208"/>
                          </a:lnTo>
                          <a:lnTo>
                            <a:pt x="132" y="88"/>
                          </a:lnTo>
                          <a:lnTo>
                            <a:pt x="132" y="88"/>
                          </a:lnTo>
                          <a:lnTo>
                            <a:pt x="132" y="74"/>
                          </a:lnTo>
                          <a:lnTo>
                            <a:pt x="134" y="68"/>
                          </a:lnTo>
                          <a:lnTo>
                            <a:pt x="134" y="68"/>
                          </a:lnTo>
                          <a:lnTo>
                            <a:pt x="136" y="74"/>
                          </a:lnTo>
                          <a:lnTo>
                            <a:pt x="138" y="88"/>
                          </a:lnTo>
                          <a:lnTo>
                            <a:pt x="138" y="188"/>
                          </a:lnTo>
                          <a:lnTo>
                            <a:pt x="138" y="188"/>
                          </a:lnTo>
                          <a:lnTo>
                            <a:pt x="138" y="196"/>
                          </a:lnTo>
                          <a:lnTo>
                            <a:pt x="142" y="202"/>
                          </a:lnTo>
                          <a:lnTo>
                            <a:pt x="148" y="208"/>
                          </a:lnTo>
                          <a:lnTo>
                            <a:pt x="154" y="208"/>
                          </a:lnTo>
                          <a:lnTo>
                            <a:pt x="154" y="208"/>
                          </a:lnTo>
                          <a:lnTo>
                            <a:pt x="160" y="208"/>
                          </a:lnTo>
                          <a:lnTo>
                            <a:pt x="166" y="202"/>
                          </a:lnTo>
                          <a:lnTo>
                            <a:pt x="170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70" y="66"/>
                          </a:lnTo>
                          <a:lnTo>
                            <a:pt x="168" y="54"/>
                          </a:lnTo>
                          <a:lnTo>
                            <a:pt x="164" y="44"/>
                          </a:lnTo>
                          <a:lnTo>
                            <a:pt x="160" y="34"/>
                          </a:lnTo>
                          <a:lnTo>
                            <a:pt x="154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30" y="4"/>
                          </a:lnTo>
                          <a:lnTo>
                            <a:pt x="130" y="4"/>
                          </a:lnTo>
                          <a:lnTo>
                            <a:pt x="122" y="2"/>
                          </a:lnTo>
                          <a:lnTo>
                            <a:pt x="114" y="0"/>
                          </a:lnTo>
                          <a:lnTo>
                            <a:pt x="106" y="0"/>
                          </a:lnTo>
                          <a:lnTo>
                            <a:pt x="100" y="2"/>
                          </a:lnTo>
                          <a:lnTo>
                            <a:pt x="100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438" name="TextBox 437"/>
                  <p:cNvSpPr txBox="1"/>
                  <p:nvPr/>
                </p:nvSpPr>
                <p:spPr>
                  <a:xfrm>
                    <a:off x="-875314" y="4584268"/>
                    <a:ext cx="7104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b="1" dirty="0">
                        <a:solidFill>
                          <a:srgbClr val="0085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4,1:1</a:t>
                    </a:r>
                  </a:p>
                </p:txBody>
              </p:sp>
            </p:grpSp>
          </p:grpSp>
          <p:sp>
            <p:nvSpPr>
              <p:cNvPr id="439" name="Стрелка вправо 438"/>
              <p:cNvSpPr/>
              <p:nvPr/>
            </p:nvSpPr>
            <p:spPr>
              <a:xfrm>
                <a:off x="-2013119" y="3994141"/>
                <a:ext cx="320595" cy="298783"/>
              </a:xfrm>
              <a:prstGeom prst="rightArrow">
                <a:avLst>
                  <a:gd name="adj1" fmla="val 64408"/>
                  <a:gd name="adj2" fmla="val 50000"/>
                </a:avLst>
              </a:prstGeom>
              <a:gradFill flip="none" rotWithShape="1">
                <a:gsLst>
                  <a:gs pos="100000">
                    <a:srgbClr val="00854F"/>
                  </a:gs>
                  <a:gs pos="0">
                    <a:srgbClr val="00854F">
                      <a:alpha val="5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2717171" y="5334000"/>
              <a:ext cx="173843" cy="78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2717170" y="5889175"/>
              <a:ext cx="102433" cy="78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Freeform 75"/>
            <p:cNvSpPr>
              <a:spLocks/>
            </p:cNvSpPr>
            <p:nvPr/>
          </p:nvSpPr>
          <p:spPr bwMode="auto">
            <a:xfrm>
              <a:off x="5380571" y="5356639"/>
              <a:ext cx="97076" cy="97076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26" y="4"/>
                </a:cxn>
                <a:cxn ang="0">
                  <a:pos x="18" y="8"/>
                </a:cxn>
                <a:cxn ang="0">
                  <a:pos x="12" y="12"/>
                </a:cxn>
                <a:cxn ang="0">
                  <a:pos x="6" y="18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50"/>
                </a:cxn>
                <a:cxn ang="0">
                  <a:pos x="2" y="58"/>
                </a:cxn>
                <a:cxn ang="0">
                  <a:pos x="6" y="66"/>
                </a:cxn>
                <a:cxn ang="0">
                  <a:pos x="12" y="72"/>
                </a:cxn>
                <a:cxn ang="0">
                  <a:pos x="18" y="76"/>
                </a:cxn>
                <a:cxn ang="0">
                  <a:pos x="26" y="80"/>
                </a:cxn>
                <a:cxn ang="0">
                  <a:pos x="34" y="84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50" y="84"/>
                </a:cxn>
                <a:cxn ang="0">
                  <a:pos x="58" y="80"/>
                </a:cxn>
                <a:cxn ang="0">
                  <a:pos x="66" y="76"/>
                </a:cxn>
                <a:cxn ang="0">
                  <a:pos x="72" y="72"/>
                </a:cxn>
                <a:cxn ang="0">
                  <a:pos x="76" y="66"/>
                </a:cxn>
                <a:cxn ang="0">
                  <a:pos x="80" y="58"/>
                </a:cxn>
                <a:cxn ang="0">
                  <a:pos x="82" y="50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82" y="34"/>
                </a:cxn>
                <a:cxn ang="0">
                  <a:pos x="80" y="26"/>
                </a:cxn>
                <a:cxn ang="0">
                  <a:pos x="76" y="18"/>
                </a:cxn>
                <a:cxn ang="0">
                  <a:pos x="72" y="12"/>
                </a:cxn>
                <a:cxn ang="0">
                  <a:pos x="66" y="8"/>
                </a:cxn>
                <a:cxn ang="0">
                  <a:pos x="58" y="4"/>
                </a:cxn>
                <a:cxn ang="0">
                  <a:pos x="50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lnTo>
                    <a:pt x="42" y="0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6"/>
                  </a:lnTo>
                  <a:lnTo>
                    <a:pt x="26" y="80"/>
                  </a:lnTo>
                  <a:lnTo>
                    <a:pt x="34" y="84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50" y="84"/>
                  </a:lnTo>
                  <a:lnTo>
                    <a:pt x="58" y="80"/>
                  </a:lnTo>
                  <a:lnTo>
                    <a:pt x="66" y="76"/>
                  </a:lnTo>
                  <a:lnTo>
                    <a:pt x="72" y="72"/>
                  </a:lnTo>
                  <a:lnTo>
                    <a:pt x="76" y="66"/>
                  </a:lnTo>
                  <a:lnTo>
                    <a:pt x="80" y="58"/>
                  </a:lnTo>
                  <a:lnTo>
                    <a:pt x="82" y="50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34"/>
                  </a:lnTo>
                  <a:lnTo>
                    <a:pt x="80" y="26"/>
                  </a:lnTo>
                  <a:lnTo>
                    <a:pt x="76" y="18"/>
                  </a:lnTo>
                  <a:lnTo>
                    <a:pt x="72" y="12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8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76"/>
            <p:cNvSpPr>
              <a:spLocks/>
            </p:cNvSpPr>
            <p:nvPr/>
          </p:nvSpPr>
          <p:spPr bwMode="auto">
            <a:xfrm>
              <a:off x="5329721" y="5456025"/>
              <a:ext cx="196464" cy="473823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86" y="4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2" y="4"/>
                </a:cxn>
                <a:cxn ang="0">
                  <a:pos x="32" y="10"/>
                </a:cxn>
                <a:cxn ang="0">
                  <a:pos x="18" y="26"/>
                </a:cxn>
                <a:cxn ang="0">
                  <a:pos x="8" y="44"/>
                </a:cxn>
                <a:cxn ang="0">
                  <a:pos x="2" y="66"/>
                </a:cxn>
                <a:cxn ang="0">
                  <a:pos x="0" y="188"/>
                </a:cxn>
                <a:cxn ang="0">
                  <a:pos x="2" y="196"/>
                </a:cxn>
                <a:cxn ang="0">
                  <a:pos x="10" y="208"/>
                </a:cxn>
                <a:cxn ang="0">
                  <a:pos x="18" y="208"/>
                </a:cxn>
                <a:cxn ang="0">
                  <a:pos x="30" y="202"/>
                </a:cxn>
                <a:cxn ang="0">
                  <a:pos x="34" y="188"/>
                </a:cxn>
                <a:cxn ang="0">
                  <a:pos x="34" y="88"/>
                </a:cxn>
                <a:cxn ang="0">
                  <a:pos x="38" y="68"/>
                </a:cxn>
                <a:cxn ang="0">
                  <a:pos x="40" y="74"/>
                </a:cxn>
                <a:cxn ang="0">
                  <a:pos x="40" y="208"/>
                </a:cxn>
                <a:cxn ang="0">
                  <a:pos x="40" y="390"/>
                </a:cxn>
                <a:cxn ang="0">
                  <a:pos x="46" y="404"/>
                </a:cxn>
                <a:cxn ang="0">
                  <a:pos x="60" y="410"/>
                </a:cxn>
                <a:cxn ang="0">
                  <a:pos x="62" y="410"/>
                </a:cxn>
                <a:cxn ang="0">
                  <a:pos x="76" y="404"/>
                </a:cxn>
                <a:cxn ang="0">
                  <a:pos x="82" y="390"/>
                </a:cxn>
                <a:cxn ang="0">
                  <a:pos x="82" y="232"/>
                </a:cxn>
                <a:cxn ang="0">
                  <a:pos x="86" y="212"/>
                </a:cxn>
                <a:cxn ang="0">
                  <a:pos x="88" y="218"/>
                </a:cxn>
                <a:cxn ang="0">
                  <a:pos x="88" y="390"/>
                </a:cxn>
                <a:cxn ang="0">
                  <a:pos x="90" y="396"/>
                </a:cxn>
                <a:cxn ang="0">
                  <a:pos x="100" y="408"/>
                </a:cxn>
                <a:cxn ang="0">
                  <a:pos x="112" y="410"/>
                </a:cxn>
                <a:cxn ang="0">
                  <a:pos x="120" y="408"/>
                </a:cxn>
                <a:cxn ang="0">
                  <a:pos x="130" y="396"/>
                </a:cxn>
                <a:cxn ang="0">
                  <a:pos x="132" y="208"/>
                </a:cxn>
                <a:cxn ang="0">
                  <a:pos x="132" y="88"/>
                </a:cxn>
                <a:cxn ang="0">
                  <a:pos x="134" y="68"/>
                </a:cxn>
                <a:cxn ang="0">
                  <a:pos x="136" y="74"/>
                </a:cxn>
                <a:cxn ang="0">
                  <a:pos x="138" y="188"/>
                </a:cxn>
                <a:cxn ang="0">
                  <a:pos x="138" y="196"/>
                </a:cxn>
                <a:cxn ang="0">
                  <a:pos x="148" y="208"/>
                </a:cxn>
                <a:cxn ang="0">
                  <a:pos x="154" y="208"/>
                </a:cxn>
                <a:cxn ang="0">
                  <a:pos x="166" y="202"/>
                </a:cxn>
                <a:cxn ang="0">
                  <a:pos x="170" y="188"/>
                </a:cxn>
                <a:cxn ang="0">
                  <a:pos x="170" y="76"/>
                </a:cxn>
                <a:cxn ang="0">
                  <a:pos x="168" y="54"/>
                </a:cxn>
                <a:cxn ang="0">
                  <a:pos x="160" y="34"/>
                </a:cxn>
                <a:cxn ang="0">
                  <a:pos x="146" y="18"/>
                </a:cxn>
                <a:cxn ang="0">
                  <a:pos x="130" y="4"/>
                </a:cxn>
                <a:cxn ang="0">
                  <a:pos x="122" y="2"/>
                </a:cxn>
                <a:cxn ang="0">
                  <a:pos x="106" y="0"/>
                </a:cxn>
                <a:cxn ang="0">
                  <a:pos x="100" y="2"/>
                </a:cxn>
              </a:cxnLst>
              <a:rect l="0" t="0" r="r" b="b"/>
              <a:pathLst>
                <a:path w="170" h="410">
                  <a:moveTo>
                    <a:pt x="100" y="2"/>
                  </a:moveTo>
                  <a:lnTo>
                    <a:pt x="100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0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32" y="10"/>
                  </a:lnTo>
                  <a:lnTo>
                    <a:pt x="24" y="18"/>
                  </a:lnTo>
                  <a:lnTo>
                    <a:pt x="18" y="26"/>
                  </a:lnTo>
                  <a:lnTo>
                    <a:pt x="12" y="34"/>
                  </a:lnTo>
                  <a:lnTo>
                    <a:pt x="8" y="44"/>
                  </a:lnTo>
                  <a:lnTo>
                    <a:pt x="4" y="54"/>
                  </a:lnTo>
                  <a:lnTo>
                    <a:pt x="2" y="66"/>
                  </a:lnTo>
                  <a:lnTo>
                    <a:pt x="0" y="76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96"/>
                  </a:lnTo>
                  <a:lnTo>
                    <a:pt x="6" y="202"/>
                  </a:lnTo>
                  <a:lnTo>
                    <a:pt x="10" y="208"/>
                  </a:lnTo>
                  <a:lnTo>
                    <a:pt x="18" y="208"/>
                  </a:lnTo>
                  <a:lnTo>
                    <a:pt x="18" y="208"/>
                  </a:lnTo>
                  <a:lnTo>
                    <a:pt x="24" y="208"/>
                  </a:lnTo>
                  <a:lnTo>
                    <a:pt x="30" y="202"/>
                  </a:lnTo>
                  <a:lnTo>
                    <a:pt x="32" y="196"/>
                  </a:lnTo>
                  <a:lnTo>
                    <a:pt x="34" y="1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74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40" y="74"/>
                  </a:lnTo>
                  <a:lnTo>
                    <a:pt x="40" y="88"/>
                  </a:lnTo>
                  <a:lnTo>
                    <a:pt x="40" y="208"/>
                  </a:lnTo>
                  <a:lnTo>
                    <a:pt x="40" y="390"/>
                  </a:lnTo>
                  <a:lnTo>
                    <a:pt x="40" y="390"/>
                  </a:lnTo>
                  <a:lnTo>
                    <a:pt x="42" y="396"/>
                  </a:lnTo>
                  <a:lnTo>
                    <a:pt x="46" y="404"/>
                  </a:lnTo>
                  <a:lnTo>
                    <a:pt x="52" y="408"/>
                  </a:lnTo>
                  <a:lnTo>
                    <a:pt x="60" y="410"/>
                  </a:lnTo>
                  <a:lnTo>
                    <a:pt x="62" y="410"/>
                  </a:lnTo>
                  <a:lnTo>
                    <a:pt x="62" y="410"/>
                  </a:lnTo>
                  <a:lnTo>
                    <a:pt x="70" y="408"/>
                  </a:lnTo>
                  <a:lnTo>
                    <a:pt x="76" y="404"/>
                  </a:lnTo>
                  <a:lnTo>
                    <a:pt x="82" y="396"/>
                  </a:lnTo>
                  <a:lnTo>
                    <a:pt x="82" y="390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4" y="218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8" y="218"/>
                  </a:lnTo>
                  <a:lnTo>
                    <a:pt x="88" y="232"/>
                  </a:lnTo>
                  <a:lnTo>
                    <a:pt x="88" y="390"/>
                  </a:lnTo>
                  <a:lnTo>
                    <a:pt x="88" y="390"/>
                  </a:lnTo>
                  <a:lnTo>
                    <a:pt x="90" y="396"/>
                  </a:lnTo>
                  <a:lnTo>
                    <a:pt x="94" y="404"/>
                  </a:lnTo>
                  <a:lnTo>
                    <a:pt x="100" y="408"/>
                  </a:lnTo>
                  <a:lnTo>
                    <a:pt x="108" y="410"/>
                  </a:lnTo>
                  <a:lnTo>
                    <a:pt x="112" y="410"/>
                  </a:lnTo>
                  <a:lnTo>
                    <a:pt x="112" y="410"/>
                  </a:lnTo>
                  <a:lnTo>
                    <a:pt x="120" y="408"/>
                  </a:lnTo>
                  <a:lnTo>
                    <a:pt x="126" y="404"/>
                  </a:lnTo>
                  <a:lnTo>
                    <a:pt x="130" y="396"/>
                  </a:lnTo>
                  <a:lnTo>
                    <a:pt x="132" y="390"/>
                  </a:lnTo>
                  <a:lnTo>
                    <a:pt x="132" y="208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34" y="68"/>
                  </a:lnTo>
                  <a:lnTo>
                    <a:pt x="136" y="74"/>
                  </a:lnTo>
                  <a:lnTo>
                    <a:pt x="138" y="88"/>
                  </a:lnTo>
                  <a:lnTo>
                    <a:pt x="138" y="188"/>
                  </a:lnTo>
                  <a:lnTo>
                    <a:pt x="138" y="188"/>
                  </a:lnTo>
                  <a:lnTo>
                    <a:pt x="138" y="196"/>
                  </a:lnTo>
                  <a:lnTo>
                    <a:pt x="142" y="202"/>
                  </a:lnTo>
                  <a:lnTo>
                    <a:pt x="148" y="208"/>
                  </a:lnTo>
                  <a:lnTo>
                    <a:pt x="154" y="208"/>
                  </a:lnTo>
                  <a:lnTo>
                    <a:pt x="154" y="208"/>
                  </a:lnTo>
                  <a:lnTo>
                    <a:pt x="160" y="208"/>
                  </a:lnTo>
                  <a:lnTo>
                    <a:pt x="166" y="202"/>
                  </a:lnTo>
                  <a:lnTo>
                    <a:pt x="170" y="196"/>
                  </a:lnTo>
                  <a:lnTo>
                    <a:pt x="170" y="188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0" y="66"/>
                  </a:lnTo>
                  <a:lnTo>
                    <a:pt x="168" y="54"/>
                  </a:lnTo>
                  <a:lnTo>
                    <a:pt x="164" y="44"/>
                  </a:lnTo>
                  <a:lnTo>
                    <a:pt x="160" y="34"/>
                  </a:lnTo>
                  <a:lnTo>
                    <a:pt x="154" y="26"/>
                  </a:lnTo>
                  <a:lnTo>
                    <a:pt x="146" y="18"/>
                  </a:lnTo>
                  <a:lnTo>
                    <a:pt x="138" y="10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22" y="2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solidFill>
              <a:srgbClr val="008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17171" y="5413753"/>
              <a:ext cx="140330" cy="4752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96" name="Диаграмма 95"/>
          <p:cNvGraphicFramePr/>
          <p:nvPr>
            <p:extLst>
              <p:ext uri="{D42A27DB-BD31-4B8C-83A1-F6EECF244321}">
                <p14:modId xmlns:p14="http://schemas.microsoft.com/office/powerpoint/2010/main" val="719896441"/>
              </p:ext>
            </p:extLst>
          </p:nvPr>
        </p:nvGraphicFramePr>
        <p:xfrm>
          <a:off x="6570006" y="795126"/>
          <a:ext cx="5142627" cy="513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027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938358" y="1906414"/>
            <a:ext cx="677489" cy="2818730"/>
          </a:xfrm>
          <a:prstGeom prst="rect">
            <a:avLst/>
          </a:prstGeom>
          <a:solidFill>
            <a:srgbClr val="F25F5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20125" y="1906414"/>
            <a:ext cx="724592" cy="2818730"/>
          </a:xfrm>
          <a:prstGeom prst="rect">
            <a:avLst/>
          </a:prstGeom>
          <a:solidFill>
            <a:srgbClr val="F25F5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344718" y="1906414"/>
            <a:ext cx="1278998" cy="2818730"/>
          </a:xfrm>
          <a:prstGeom prst="rect">
            <a:avLst/>
          </a:prstGeom>
          <a:solidFill>
            <a:srgbClr val="F25F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623716" y="1906672"/>
            <a:ext cx="587209" cy="2818472"/>
          </a:xfrm>
          <a:prstGeom prst="rect">
            <a:avLst/>
          </a:prstGeom>
          <a:solidFill>
            <a:srgbClr val="F25F5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210926" y="1906414"/>
            <a:ext cx="427624" cy="2818730"/>
          </a:xfrm>
          <a:prstGeom prst="rect">
            <a:avLst/>
          </a:prstGeom>
          <a:solidFill>
            <a:srgbClr val="F25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701"/>
            <a:ext cx="12192002" cy="125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52" y="254311"/>
            <a:ext cx="1265332" cy="359974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623392" y="1338829"/>
            <a:ext cx="5588812" cy="308316"/>
          </a:xfrm>
          <a:prstGeom prst="rect">
            <a:avLst/>
          </a:prstGeom>
          <a:solidFill>
            <a:srgbClr val="01854F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k-KZ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Божё-Гарнье-Россет</a:t>
            </a:r>
            <a:r>
              <a:rPr lang="kk-KZ" sz="1600" dirty="0"/>
              <a:t> </a:t>
            </a:r>
            <a:r>
              <a:rPr lang="kk-KZ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демографиялық қартаю шкаласы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384" y="692696"/>
            <a:ext cx="11161240" cy="56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44525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6247392" y="1340768"/>
            <a:ext cx="5469509" cy="296830"/>
          </a:xfrm>
          <a:prstGeom prst="rect">
            <a:avLst/>
          </a:prstGeom>
          <a:solidFill>
            <a:srgbClr val="01854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k-KZ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жастан асқан адамдар үлесінің көрсеткіші мен болжамы</a:t>
            </a: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6869" y="5459145"/>
            <a:ext cx="11100291" cy="850175"/>
          </a:xfrm>
          <a:prstGeom prst="rect">
            <a:avLst/>
          </a:prstGeom>
          <a:solidFill>
            <a:srgbClr val="DE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БЖЗҚ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болжамдары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дәл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БҰҰ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болжамдары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сияқты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келесі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тұжырымдарды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жасайды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191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Ж.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Божё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-Гарнье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Э.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Россета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демографиялық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қартаю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шкаласына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сәйкес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2050 </a:t>
            </a:r>
            <a:r>
              <a:rPr kumimoji="0" lang="ru-RU" altLang="ru-RU" sz="1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жылы</a:t>
            </a:r>
            <a:r>
              <a:rPr kumimoji="0" lang="ru-RU" alt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Қазақстан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демографиялық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қарттықтың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жоғары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деңгейіне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өтпек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60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жас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пен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одан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жоғары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жастағы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адамдар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16,7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%-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ға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жетеді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(БҰҰ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болжасы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бойынша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19,0%). 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191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БЖЗҚ </a:t>
            </a:r>
            <a:r>
              <a:rPr kumimoji="0" lang="ru-RU" alt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болжамына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сәйкес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2050 </a:t>
            </a:r>
            <a:r>
              <a:rPr kumimoji="0" lang="ru-RU" alt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жылы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орта </a:t>
            </a:r>
            <a:r>
              <a:rPr kumimoji="0" lang="ru-RU" alt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есеппен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алғанда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әр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алтыншы</a:t>
            </a:r>
            <a:r>
              <a:rPr kumimoji="0" lang="ru-RU" alt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қазақстандық</a:t>
            </a:r>
            <a:r>
              <a:rPr kumimoji="0" lang="ru-RU" alt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60 не </a:t>
            </a:r>
            <a:r>
              <a:rPr kumimoji="0" lang="ru-RU" altLang="ru-RU" sz="1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одан</a:t>
            </a:r>
            <a:r>
              <a:rPr kumimoji="0" lang="ru-RU" alt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жоғары</a:t>
            </a:r>
            <a:r>
              <a:rPr kumimoji="0" lang="ru-RU" alt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жастағы</a:t>
            </a:r>
            <a:r>
              <a:rPr kumimoji="0" lang="ru-RU" alt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адам</a:t>
            </a:r>
            <a:r>
              <a:rPr kumimoji="0" lang="ru-RU" alt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болады</a:t>
            </a:r>
            <a:r>
              <a:rPr kumimoji="0" lang="ru-RU" alt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22295" y="5704984"/>
            <a:ext cx="360040" cy="446276"/>
            <a:chOff x="3476780" y="-1059278"/>
            <a:chExt cx="713803" cy="88477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3476780" y="-976648"/>
              <a:ext cx="713803" cy="760875"/>
              <a:chOff x="696735" y="1804358"/>
              <a:chExt cx="1238391" cy="1427168"/>
            </a:xfrm>
          </p:grpSpPr>
          <p:sp>
            <p:nvSpPr>
              <p:cNvPr id="18" name="Овал 17"/>
              <p:cNvSpPr/>
              <p:nvPr/>
            </p:nvSpPr>
            <p:spPr bwMode="auto">
              <a:xfrm>
                <a:off x="704749" y="1804358"/>
                <a:ext cx="1222363" cy="122236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pic>
            <p:nvPicPr>
              <p:cNvPr id="19" name="Рисунок 18" descr="001.png"/>
              <p:cNvPicPr preferRelativeResize="0"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735" y="3102104"/>
                <a:ext cx="1238391" cy="129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686756" y="-1059278"/>
              <a:ext cx="314239" cy="884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25F5C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!</a:t>
              </a:r>
            </a:p>
          </p:txBody>
        </p:sp>
      </p:grpSp>
      <p:sp>
        <p:nvSpPr>
          <p:cNvPr id="20" name="Объект 4"/>
          <p:cNvSpPr txBox="1">
            <a:spLocks/>
          </p:cNvSpPr>
          <p:nvPr/>
        </p:nvSpPr>
        <p:spPr>
          <a:xfrm>
            <a:off x="596869" y="692696"/>
            <a:ext cx="10683707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800" b="1" dirty="0" err="1">
                <a:solidFill>
                  <a:srgbClr val="01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Халықтың</a:t>
            </a:r>
            <a:r>
              <a:rPr lang="ru-RU" sz="1800" b="1" dirty="0">
                <a:solidFill>
                  <a:srgbClr val="01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1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демографиялық</a:t>
            </a:r>
            <a:r>
              <a:rPr lang="ru-RU" sz="1800" b="1" dirty="0">
                <a:solidFill>
                  <a:srgbClr val="01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1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қартаюы</a:t>
            </a:r>
            <a:r>
              <a:rPr lang="ru-RU" sz="1800" b="1" dirty="0">
                <a:solidFill>
                  <a:srgbClr val="01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санындағы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қарт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үлесінің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өсуі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261" y="118050"/>
            <a:ext cx="8667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31775">
              <a:defRPr/>
            </a:pPr>
            <a:r>
              <a:rPr lang="ru-RU" sz="2200" b="1" dirty="0" err="1">
                <a:solidFill>
                  <a:srgbClr val="006953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Халықтың</a:t>
            </a:r>
            <a:r>
              <a:rPr lang="ru-RU" sz="2200" b="1" dirty="0">
                <a:solidFill>
                  <a:srgbClr val="006953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6953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қартаю</a:t>
            </a:r>
            <a:r>
              <a:rPr lang="ru-RU" sz="2200" b="1" dirty="0">
                <a:solidFill>
                  <a:srgbClr val="006953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6953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үдерісінің</a:t>
            </a:r>
            <a:r>
              <a:rPr lang="ru-RU" sz="2200" b="1" dirty="0">
                <a:solidFill>
                  <a:srgbClr val="006953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6953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түсінігі</a:t>
            </a:r>
            <a:endParaRPr lang="ru-RU" sz="2200" b="1" dirty="0">
              <a:solidFill>
                <a:srgbClr val="006953"/>
              </a:solidFill>
              <a:latin typeface="Arial" panose="020B0604020202020204" pitchFamily="34" charset="0"/>
              <a:ea typeface="Arial KZ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3233" y="6329215"/>
            <a:ext cx="82089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Источник: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United Nations, Department of Economic and Social Affairs, Population Division (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World Population Prospects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15" y="1731610"/>
            <a:ext cx="5468586" cy="3572566"/>
          </a:xfrm>
          <a:prstGeom prst="rect">
            <a:avLst/>
          </a:prstGeom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523750336"/>
              </p:ext>
            </p:extLst>
          </p:nvPr>
        </p:nvGraphicFramePr>
        <p:xfrm>
          <a:off x="6141487" y="1808324"/>
          <a:ext cx="5497064" cy="372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554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3">
            <a:extLst>
              <a:ext uri="{FF2B5EF4-FFF2-40B4-BE49-F238E27FC236}">
                <a16:creationId xmlns:a16="http://schemas.microsoft.com/office/drawing/2014/main" id="{0A64D5E4-698F-E27A-45A0-0D67738E56A8}"/>
              </a:ext>
            </a:extLst>
          </p:cNvPr>
          <p:cNvGraphicFramePr>
            <a:graphicFrameLocks/>
          </p:cNvGraphicFramePr>
          <p:nvPr/>
        </p:nvGraphicFramePr>
        <p:xfrm>
          <a:off x="792036" y="1489459"/>
          <a:ext cx="10967963" cy="363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701"/>
            <a:ext cx="12192000" cy="125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52" y="254311"/>
            <a:ext cx="1265332" cy="35997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26704" y="692696"/>
            <a:ext cx="11161240" cy="56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44525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95400" y="692696"/>
            <a:ext cx="11161240" cy="56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44525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95400" y="163959"/>
            <a:ext cx="9335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31775">
              <a:defRPr/>
            </a:pPr>
            <a:r>
              <a:rPr lang="kk-KZ" sz="2200" b="1" dirty="0">
                <a:solidFill>
                  <a:srgbClr val="006953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ӘЛЕУМЕТТІК ҚОЛДАУ </a:t>
            </a:r>
            <a:r>
              <a:rPr lang="ru-RU" sz="2200" b="1" dirty="0">
                <a:solidFill>
                  <a:srgbClr val="006953"/>
                </a:solidFill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КОЭФФИЦИЕНТІ, ӘЛЕМ ЕЛДЕРІ</a:t>
            </a:r>
            <a:endParaRPr lang="ru-RU" sz="2200" b="1" dirty="0">
              <a:solidFill>
                <a:srgbClr val="006953"/>
              </a:solidFill>
              <a:latin typeface="Arial" panose="020B0604020202020204" pitchFamily="34" charset="0"/>
              <a:ea typeface="Arial KZ" pitchFamily="34" charset="0"/>
              <a:cs typeface="Arial" panose="020B0604020202020204" pitchFamily="34" charset="0"/>
            </a:endParaRPr>
          </a:p>
        </p:txBody>
      </p:sp>
      <p:grpSp>
        <p:nvGrpSpPr>
          <p:cNvPr id="312" name="Группа 311"/>
          <p:cNvGrpSpPr/>
          <p:nvPr/>
        </p:nvGrpSpPr>
        <p:grpSpPr>
          <a:xfrm>
            <a:off x="792039" y="5296786"/>
            <a:ext cx="10967961" cy="627675"/>
            <a:chOff x="716590" y="6932022"/>
            <a:chExt cx="10967961" cy="854000"/>
          </a:xfrm>
        </p:grpSpPr>
        <p:sp>
          <p:nvSpPr>
            <p:cNvPr id="313" name="Прямоугольник 312"/>
            <p:cNvSpPr/>
            <p:nvPr/>
          </p:nvSpPr>
          <p:spPr>
            <a:xfrm>
              <a:off x="757157" y="6984225"/>
              <a:ext cx="10830197" cy="7499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БҰҰ </a:t>
              </a:r>
              <a:r>
                <a:rPr lang="ru-RU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болжамына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сәйкес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әлем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елдерінің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көбі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элеуметтік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қолдау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коэффициентінің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төмендеу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үрдісіне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тап </a:t>
              </a:r>
              <a:r>
                <a:rPr lang="ru-RU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болады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Прямоугольник 313"/>
            <p:cNvSpPr/>
            <p:nvPr/>
          </p:nvSpPr>
          <p:spPr>
            <a:xfrm>
              <a:off x="716590" y="6932022"/>
              <a:ext cx="10967961" cy="854000"/>
            </a:xfrm>
            <a:prstGeom prst="rect">
              <a:avLst/>
            </a:prstGeom>
            <a:noFill/>
            <a:ln w="19050" cap="rnd">
              <a:solidFill>
                <a:srgbClr val="00854F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5" name="Группа 314"/>
          <p:cNvGrpSpPr/>
          <p:nvPr/>
        </p:nvGrpSpPr>
        <p:grpSpPr>
          <a:xfrm>
            <a:off x="695400" y="1033966"/>
            <a:ext cx="2429434" cy="298049"/>
            <a:chOff x="792037" y="982111"/>
            <a:chExt cx="2429434" cy="298049"/>
          </a:xfrm>
        </p:grpSpPr>
        <p:sp>
          <p:nvSpPr>
            <p:cNvPr id="316" name="Freeform 36"/>
            <p:cNvSpPr>
              <a:spLocks/>
            </p:cNvSpPr>
            <p:nvPr/>
          </p:nvSpPr>
          <p:spPr bwMode="auto">
            <a:xfrm>
              <a:off x="792039" y="982111"/>
              <a:ext cx="2429432" cy="298049"/>
            </a:xfrm>
            <a:custGeom>
              <a:avLst/>
              <a:gdLst>
                <a:gd name="connsiteX0" fmla="*/ 4211 w 5004"/>
                <a:gd name="connsiteY0" fmla="*/ 446 h 446"/>
                <a:gd name="connsiteX1" fmla="*/ 0 w 5004"/>
                <a:gd name="connsiteY1" fmla="*/ 446 h 446"/>
                <a:gd name="connsiteX2" fmla="*/ 0 w 5004"/>
                <a:gd name="connsiteY2" fmla="*/ 0 h 446"/>
                <a:gd name="connsiteX3" fmla="*/ 5004 w 5004"/>
                <a:gd name="connsiteY3" fmla="*/ 0 h 446"/>
                <a:gd name="connsiteX4" fmla="*/ 4211 w 5004"/>
                <a:gd name="connsiteY4" fmla="*/ 446 h 446"/>
                <a:gd name="connsiteX0" fmla="*/ 4211 w 4397"/>
                <a:gd name="connsiteY0" fmla="*/ 446 h 446"/>
                <a:gd name="connsiteX1" fmla="*/ 0 w 4397"/>
                <a:gd name="connsiteY1" fmla="*/ 446 h 446"/>
                <a:gd name="connsiteX2" fmla="*/ 0 w 4397"/>
                <a:gd name="connsiteY2" fmla="*/ 0 h 446"/>
                <a:gd name="connsiteX3" fmla="*/ 4397 w 4397"/>
                <a:gd name="connsiteY3" fmla="*/ 0 h 446"/>
                <a:gd name="connsiteX4" fmla="*/ 4211 w 4397"/>
                <a:gd name="connsiteY4" fmla="*/ 446 h 446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256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256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0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9577 w 9762"/>
                <a:gd name="connsiteY0" fmla="*/ 10000 h 10000"/>
                <a:gd name="connsiteX1" fmla="*/ 0 w 9762"/>
                <a:gd name="connsiteY1" fmla="*/ 10000 h 10000"/>
                <a:gd name="connsiteX2" fmla="*/ 0 w 9762"/>
                <a:gd name="connsiteY2" fmla="*/ 0 h 10000"/>
                <a:gd name="connsiteX3" fmla="*/ 9762 w 9762"/>
                <a:gd name="connsiteY3" fmla="*/ 0 h 10000"/>
                <a:gd name="connsiteX4" fmla="*/ 9577 w 9762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2" h="10000">
                  <a:moveTo>
                    <a:pt x="9577" y="10000"/>
                  </a:moveTo>
                  <a:lnTo>
                    <a:pt x="0" y="10000"/>
                  </a:lnTo>
                  <a:lnTo>
                    <a:pt x="0" y="0"/>
                  </a:lnTo>
                  <a:lnTo>
                    <a:pt x="9762" y="0"/>
                  </a:lnTo>
                  <a:cubicBezTo>
                    <a:pt x="9700" y="3333"/>
                    <a:pt x="9639" y="6667"/>
                    <a:pt x="9577" y="100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792037" y="992117"/>
              <a:ext cx="17785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 sz="1400" b="0" i="0" u="none" strike="noStrike" kern="1200" spc="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en-US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r>
                <a:rPr lang="ru-RU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жыл</a:t>
              </a:r>
              <a:r>
                <a:rPr lang="ru-RU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деректері</a:t>
              </a:r>
              <a:endParaRPr lang="ru-RU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8" name="Группа 317"/>
          <p:cNvGrpSpPr/>
          <p:nvPr/>
        </p:nvGrpSpPr>
        <p:grpSpPr>
          <a:xfrm>
            <a:off x="6425191" y="1020684"/>
            <a:ext cx="2429434" cy="298049"/>
            <a:chOff x="792037" y="982111"/>
            <a:chExt cx="2429434" cy="298049"/>
          </a:xfrm>
        </p:grpSpPr>
        <p:sp>
          <p:nvSpPr>
            <p:cNvPr id="319" name="Freeform 36"/>
            <p:cNvSpPr>
              <a:spLocks/>
            </p:cNvSpPr>
            <p:nvPr/>
          </p:nvSpPr>
          <p:spPr bwMode="auto">
            <a:xfrm>
              <a:off x="792039" y="982111"/>
              <a:ext cx="2429432" cy="298049"/>
            </a:xfrm>
            <a:custGeom>
              <a:avLst/>
              <a:gdLst>
                <a:gd name="connsiteX0" fmla="*/ 4211 w 5004"/>
                <a:gd name="connsiteY0" fmla="*/ 446 h 446"/>
                <a:gd name="connsiteX1" fmla="*/ 0 w 5004"/>
                <a:gd name="connsiteY1" fmla="*/ 446 h 446"/>
                <a:gd name="connsiteX2" fmla="*/ 0 w 5004"/>
                <a:gd name="connsiteY2" fmla="*/ 0 h 446"/>
                <a:gd name="connsiteX3" fmla="*/ 5004 w 5004"/>
                <a:gd name="connsiteY3" fmla="*/ 0 h 446"/>
                <a:gd name="connsiteX4" fmla="*/ 4211 w 5004"/>
                <a:gd name="connsiteY4" fmla="*/ 446 h 446"/>
                <a:gd name="connsiteX0" fmla="*/ 4211 w 4397"/>
                <a:gd name="connsiteY0" fmla="*/ 446 h 446"/>
                <a:gd name="connsiteX1" fmla="*/ 0 w 4397"/>
                <a:gd name="connsiteY1" fmla="*/ 446 h 446"/>
                <a:gd name="connsiteX2" fmla="*/ 0 w 4397"/>
                <a:gd name="connsiteY2" fmla="*/ 0 h 446"/>
                <a:gd name="connsiteX3" fmla="*/ 4397 w 4397"/>
                <a:gd name="connsiteY3" fmla="*/ 0 h 446"/>
                <a:gd name="connsiteX4" fmla="*/ 4211 w 4397"/>
                <a:gd name="connsiteY4" fmla="*/ 446 h 446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256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256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0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9577 w 9762"/>
                <a:gd name="connsiteY0" fmla="*/ 10000 h 10000"/>
                <a:gd name="connsiteX1" fmla="*/ 0 w 9762"/>
                <a:gd name="connsiteY1" fmla="*/ 10000 h 10000"/>
                <a:gd name="connsiteX2" fmla="*/ 0 w 9762"/>
                <a:gd name="connsiteY2" fmla="*/ 0 h 10000"/>
                <a:gd name="connsiteX3" fmla="*/ 9762 w 9762"/>
                <a:gd name="connsiteY3" fmla="*/ 0 h 10000"/>
                <a:gd name="connsiteX4" fmla="*/ 9577 w 9762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2" h="10000">
                  <a:moveTo>
                    <a:pt x="9577" y="10000"/>
                  </a:moveTo>
                  <a:lnTo>
                    <a:pt x="0" y="10000"/>
                  </a:lnTo>
                  <a:lnTo>
                    <a:pt x="0" y="0"/>
                  </a:lnTo>
                  <a:lnTo>
                    <a:pt x="9762" y="0"/>
                  </a:lnTo>
                  <a:cubicBezTo>
                    <a:pt x="9700" y="3333"/>
                    <a:pt x="9639" y="6667"/>
                    <a:pt x="9577" y="100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792037" y="992117"/>
              <a:ext cx="17785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0" i="0" u="none" strike="noStrike" kern="1200" spc="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2050 </a:t>
              </a:r>
              <a:r>
                <a:rPr kumimoji="0" lang="ru-RU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жылғы</a:t>
              </a:r>
              <a:r>
                <a:rPr kumimoji="0" lang="ru-RU" sz="12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2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болжам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40" y="1370115"/>
            <a:ext cx="5865377" cy="27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835" y="1362136"/>
            <a:ext cx="5793488" cy="2700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33630" y="6231923"/>
            <a:ext cx="82089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Источник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United Nations, Department of Economic and Social Affairs, Population Division (20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22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World Population Prospects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2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" y="6579973"/>
            <a:ext cx="12192002" cy="125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52" y="254311"/>
            <a:ext cx="1265332" cy="359974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135776"/>
              </p:ext>
            </p:extLst>
          </p:nvPr>
        </p:nvGraphicFramePr>
        <p:xfrm>
          <a:off x="597093" y="955495"/>
          <a:ext cx="5350945" cy="2883080"/>
        </p:xfrm>
        <a:graphic>
          <a:graphicData uri="http://schemas.openxmlformats.org/drawingml/2006/table">
            <a:tbl>
              <a:tblPr/>
              <a:tblGrid>
                <a:gridCol w="839350">
                  <a:extLst>
                    <a:ext uri="{9D8B030D-6E8A-4147-A177-3AD203B41FA5}">
                      <a16:colId xmlns:a16="http://schemas.microsoft.com/office/drawing/2014/main" val="554249520"/>
                    </a:ext>
                  </a:extLst>
                </a:gridCol>
                <a:gridCol w="862873">
                  <a:extLst>
                    <a:ext uri="{9D8B030D-6E8A-4147-A177-3AD203B41FA5}">
                      <a16:colId xmlns:a16="http://schemas.microsoft.com/office/drawing/2014/main" val="2432472387"/>
                    </a:ext>
                  </a:extLst>
                </a:gridCol>
                <a:gridCol w="680393">
                  <a:extLst>
                    <a:ext uri="{9D8B030D-6E8A-4147-A177-3AD203B41FA5}">
                      <a16:colId xmlns:a16="http://schemas.microsoft.com/office/drawing/2014/main" val="2542808433"/>
                    </a:ext>
                  </a:extLst>
                </a:gridCol>
                <a:gridCol w="727117">
                  <a:extLst>
                    <a:ext uri="{9D8B030D-6E8A-4147-A177-3AD203B41FA5}">
                      <a16:colId xmlns:a16="http://schemas.microsoft.com/office/drawing/2014/main" val="2405419889"/>
                    </a:ext>
                  </a:extLst>
                </a:gridCol>
                <a:gridCol w="688026">
                  <a:extLst>
                    <a:ext uri="{9D8B030D-6E8A-4147-A177-3AD203B41FA5}">
                      <a16:colId xmlns:a16="http://schemas.microsoft.com/office/drawing/2014/main" val="663019876"/>
                    </a:ext>
                  </a:extLst>
                </a:gridCol>
                <a:gridCol w="780830">
                  <a:extLst>
                    <a:ext uri="{9D8B030D-6E8A-4147-A177-3AD203B41FA5}">
                      <a16:colId xmlns:a16="http://schemas.microsoft.com/office/drawing/2014/main" val="2961050380"/>
                    </a:ext>
                  </a:extLst>
                </a:gridCol>
                <a:gridCol w="772356">
                  <a:extLst>
                    <a:ext uri="{9D8B030D-6E8A-4147-A177-3AD203B41FA5}">
                      <a16:colId xmlns:a16="http://schemas.microsoft.com/office/drawing/2014/main" val="3184933414"/>
                    </a:ext>
                  </a:extLst>
                </a:gridCol>
              </a:tblGrid>
              <a:tr h="26269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Төлем</a:t>
                      </a:r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түрлері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Дерек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БЖЗҚ болжамы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30067"/>
                  </a:ext>
                </a:extLst>
              </a:tr>
              <a:tr h="24527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000830"/>
                  </a:ext>
                </a:extLst>
              </a:tr>
              <a:tr h="2587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зейнетақысы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12764"/>
                  </a:ext>
                </a:extLst>
              </a:tr>
              <a:tr h="2587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Базалық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зейнетақы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312265"/>
                  </a:ext>
                </a:extLst>
              </a:tr>
              <a:tr h="44448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МЗЖ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алымдарсыз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069509"/>
                  </a:ext>
                </a:extLst>
              </a:tr>
              <a:tr h="444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алымдармен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766913"/>
                  </a:ext>
                </a:extLst>
              </a:tr>
              <a:tr h="4843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 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алымдарсыз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30455"/>
                  </a:ext>
                </a:extLst>
              </a:tr>
              <a:tr h="4843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алымдармен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84849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6725" y="163959"/>
            <a:ext cx="9331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ЖЕКЕ АЛМАСТЫРУ КОЭФФИЦИЕНТІ: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B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дерек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B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және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B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болжам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B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0418" y="385473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"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балама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мақсаттарға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тұрғын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емделу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өздерінің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жинақтарының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бөлігін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мерзімінен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бұрын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мүмкіндігі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0243" y="4557564"/>
            <a:ext cx="11008240" cy="1815882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254000" lvl="0" algn="just" fontAlgn="ctr">
              <a:defRPr/>
            </a:pPr>
            <a:r>
              <a:rPr lang="ru-RU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жаңғыртудың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2030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тұжырымдамасының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39750" lvl="0" indent="-285750" algn="just" fontAlgn="ctr">
              <a:buFont typeface="Courier New" panose="02070309020205020404" pitchFamily="49" charset="0"/>
              <a:buChar char="o"/>
              <a:defRPr/>
            </a:pP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табысты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алмастыру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коэффициенті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 40%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9875" marR="0" lvl="0" indent="-269875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kk-K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 fontAlgn="ctr"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Болашақта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МЗЖ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алымдарсыз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мен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базалық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зейнетақы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жоғалтылған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еңбек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кірісінің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	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құрауы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тиіс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 fontAlgn="ctr"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</a:t>
            </a:r>
            <a:r>
              <a:rPr lang="ru-RU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5% </a:t>
            </a:r>
            <a:r>
              <a:rPr lang="kk-KZ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ЖМЗЖ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ctr">
              <a:defRPr/>
            </a:pP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қалған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тапшылықты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толтырып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зейнетақысының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азаю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аясында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төлемдерін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тұрақтандыру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 12"/>
          <p:cNvSpPr>
            <a:spLocks noChangeAspect="1" noEditPoints="1"/>
          </p:cNvSpPr>
          <p:nvPr/>
        </p:nvSpPr>
        <p:spPr bwMode="auto">
          <a:xfrm>
            <a:off x="597093" y="4575701"/>
            <a:ext cx="313150" cy="25434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6A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Freeform 12"/>
          <p:cNvSpPr>
            <a:spLocks noChangeAspect="1" noEditPoints="1"/>
          </p:cNvSpPr>
          <p:nvPr/>
        </p:nvSpPr>
        <p:spPr bwMode="auto">
          <a:xfrm>
            <a:off x="597093" y="5326139"/>
            <a:ext cx="313150" cy="25434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6A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Freeform 12"/>
          <p:cNvSpPr>
            <a:spLocks noChangeAspect="1" noEditPoints="1"/>
          </p:cNvSpPr>
          <p:nvPr/>
        </p:nvSpPr>
        <p:spPr bwMode="auto">
          <a:xfrm>
            <a:off x="597093" y="5844699"/>
            <a:ext cx="313150" cy="25434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6A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907247"/>
              </p:ext>
            </p:extLst>
          </p:nvPr>
        </p:nvGraphicFramePr>
        <p:xfrm>
          <a:off x="6073462" y="894166"/>
          <a:ext cx="6057076" cy="376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7058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854</Words>
  <Application>Microsoft Office PowerPoint</Application>
  <PresentationFormat>Широкоэкранный</PresentationFormat>
  <Paragraphs>132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KZ</vt:lpstr>
      <vt:lpstr>Calibri</vt:lpstr>
      <vt:lpstr>Calibri Light</vt:lpstr>
      <vt:lpstr>Courier New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enpf.kz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Темирлан Айжан</dc:creator>
  <cp:lastModifiedBy>Нурпейсова Жансая Маратовна</cp:lastModifiedBy>
  <cp:revision>59</cp:revision>
  <dcterms:created xsi:type="dcterms:W3CDTF">2024-11-12T10:11:04Z</dcterms:created>
  <dcterms:modified xsi:type="dcterms:W3CDTF">2024-12-03T10:52:05Z</dcterms:modified>
</cp:coreProperties>
</file>